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anva Sans Bold" charset="1" panose="020B0803030501040103"/>
      <p:regular r:id="rId18"/>
    </p:embeddedFont>
    <p:embeddedFont>
      <p:font typeface="Mali Bold" charset="1" panose="00000800000000000000"/>
      <p:regular r:id="rId19"/>
    </p:embeddedFont>
    <p:embeddedFont>
      <p:font typeface="Canva Sans" charset="1" panose="020B05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VAGGXIlFvGs.mp4" Type="http://schemas.openxmlformats.org/officeDocument/2006/relationships/video"/><Relationship Id="rId4" Target="../media/VAGGXIlFvGs.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41" t="-189753" r="-86192" b="-48261"/>
            </a:stretch>
          </a:blipFill>
        </p:spPr>
      </p:sp>
      <p:grpSp>
        <p:nvGrpSpPr>
          <p:cNvPr name="Group 3" id="3"/>
          <p:cNvGrpSpPr/>
          <p:nvPr/>
        </p:nvGrpSpPr>
        <p:grpSpPr>
          <a:xfrm rot="0">
            <a:off x="3216915" y="-133350"/>
            <a:ext cx="11854169" cy="6640897"/>
            <a:chOff x="0" y="0"/>
            <a:chExt cx="4009929" cy="2246427"/>
          </a:xfrm>
        </p:grpSpPr>
        <p:sp>
          <p:nvSpPr>
            <p:cNvPr name="Freeform 4" id="4"/>
            <p:cNvSpPr/>
            <p:nvPr/>
          </p:nvSpPr>
          <p:spPr>
            <a:xfrm flipH="false" flipV="false" rot="0">
              <a:off x="0" y="0"/>
              <a:ext cx="4009929" cy="2246427"/>
            </a:xfrm>
            <a:custGeom>
              <a:avLst/>
              <a:gdLst/>
              <a:ahLst/>
              <a:cxnLst/>
              <a:rect r="r" b="b" t="t" l="l"/>
              <a:pathLst>
                <a:path h="2246427" w="4009929">
                  <a:moveTo>
                    <a:pt x="0" y="0"/>
                  </a:moveTo>
                  <a:lnTo>
                    <a:pt x="4009929" y="0"/>
                  </a:lnTo>
                  <a:lnTo>
                    <a:pt x="4009929" y="2246427"/>
                  </a:lnTo>
                  <a:lnTo>
                    <a:pt x="0" y="2246427"/>
                  </a:lnTo>
                  <a:close/>
                </a:path>
              </a:pathLst>
            </a:custGeom>
            <a:solidFill>
              <a:srgbClr val="87A558"/>
            </a:solidFill>
          </p:spPr>
        </p:sp>
      </p:grpSp>
      <p:grpSp>
        <p:nvGrpSpPr>
          <p:cNvPr name="Group 5" id="5"/>
          <p:cNvGrpSpPr/>
          <p:nvPr/>
        </p:nvGrpSpPr>
        <p:grpSpPr>
          <a:xfrm rot="0">
            <a:off x="-193035" y="9258300"/>
            <a:ext cx="18674069" cy="1125438"/>
            <a:chOff x="0" y="0"/>
            <a:chExt cx="6316907" cy="380704"/>
          </a:xfrm>
        </p:grpSpPr>
        <p:sp>
          <p:nvSpPr>
            <p:cNvPr name="Freeform 6" id="6"/>
            <p:cNvSpPr/>
            <p:nvPr/>
          </p:nvSpPr>
          <p:spPr>
            <a:xfrm flipH="false" flipV="false" rot="0">
              <a:off x="0" y="0"/>
              <a:ext cx="6316907" cy="380704"/>
            </a:xfrm>
            <a:custGeom>
              <a:avLst/>
              <a:gdLst/>
              <a:ahLst/>
              <a:cxnLst/>
              <a:rect r="r" b="b" t="t" l="l"/>
              <a:pathLst>
                <a:path h="380704" w="6316907">
                  <a:moveTo>
                    <a:pt x="0" y="0"/>
                  </a:moveTo>
                  <a:lnTo>
                    <a:pt x="6316907" y="0"/>
                  </a:lnTo>
                  <a:lnTo>
                    <a:pt x="6316907" y="380704"/>
                  </a:lnTo>
                  <a:lnTo>
                    <a:pt x="0" y="380704"/>
                  </a:lnTo>
                  <a:close/>
                </a:path>
              </a:pathLst>
            </a:custGeom>
            <a:solidFill>
              <a:srgbClr val="6D4649"/>
            </a:solidFill>
          </p:spPr>
        </p:sp>
      </p:grpSp>
      <p:sp>
        <p:nvSpPr>
          <p:cNvPr name="Freeform 7" id="7"/>
          <p:cNvSpPr/>
          <p:nvPr/>
        </p:nvSpPr>
        <p:spPr>
          <a:xfrm flipH="false" flipV="false" rot="0">
            <a:off x="3216915" y="6001368"/>
            <a:ext cx="11854169" cy="4382370"/>
          </a:xfrm>
          <a:custGeom>
            <a:avLst/>
            <a:gdLst/>
            <a:ahLst/>
            <a:cxnLst/>
            <a:rect r="r" b="b" t="t" l="l"/>
            <a:pathLst>
              <a:path h="4382370" w="11854169">
                <a:moveTo>
                  <a:pt x="0" y="0"/>
                </a:moveTo>
                <a:lnTo>
                  <a:pt x="11854170" y="0"/>
                </a:lnTo>
                <a:lnTo>
                  <a:pt x="11854170" y="4382370"/>
                </a:lnTo>
                <a:lnTo>
                  <a:pt x="0" y="4382370"/>
                </a:lnTo>
                <a:lnTo>
                  <a:pt x="0" y="0"/>
                </a:lnTo>
                <a:close/>
              </a:path>
            </a:pathLst>
          </a:custGeom>
          <a:blipFill>
            <a:blip r:embed="rId3">
              <a:extLst>
                <a:ext uri="{96DAC541-7B7A-43D3-8B79-37D633B846F1}">
                  <asvg:svgBlip xmlns:asvg="http://schemas.microsoft.com/office/drawing/2016/SVG/main" r:embed="rId4"/>
                </a:ext>
              </a:extLst>
            </a:blip>
            <a:stretch>
              <a:fillRect l="0" t="0" r="0" b="-101151"/>
            </a:stretch>
          </a:blipFill>
        </p:spPr>
      </p:sp>
      <p:sp>
        <p:nvSpPr>
          <p:cNvPr name="TextBox 8" id="8"/>
          <p:cNvSpPr txBox="true"/>
          <p:nvPr/>
        </p:nvSpPr>
        <p:spPr>
          <a:xfrm rot="0">
            <a:off x="3906315" y="1889751"/>
            <a:ext cx="10088165" cy="2120265"/>
          </a:xfrm>
          <a:prstGeom prst="rect">
            <a:avLst/>
          </a:prstGeom>
        </p:spPr>
        <p:txBody>
          <a:bodyPr anchor="t" rtlCol="false" tIns="0" lIns="0" bIns="0" rIns="0">
            <a:spAutoFit/>
          </a:bodyPr>
          <a:lstStyle/>
          <a:p>
            <a:pPr algn="ctr">
              <a:lnSpc>
                <a:spcPts val="8100"/>
              </a:lnSpc>
            </a:pPr>
            <a:r>
              <a:rPr lang="en-US" sz="8100">
                <a:solidFill>
                  <a:srgbClr val="FFFFFF"/>
                </a:solidFill>
                <a:latin typeface="Canva Sans Bold"/>
              </a:rPr>
              <a:t>ARABIC DIALECT CLASSIFICATION</a:t>
            </a:r>
          </a:p>
        </p:txBody>
      </p:sp>
      <p:sp>
        <p:nvSpPr>
          <p:cNvPr name="Freeform 9" id="9"/>
          <p:cNvSpPr/>
          <p:nvPr/>
        </p:nvSpPr>
        <p:spPr>
          <a:xfrm flipH="false" flipV="false" rot="908637">
            <a:off x="15313726" y="6504283"/>
            <a:ext cx="2169659" cy="2145990"/>
          </a:xfrm>
          <a:custGeom>
            <a:avLst/>
            <a:gdLst/>
            <a:ahLst/>
            <a:cxnLst/>
            <a:rect r="r" b="b" t="t" l="l"/>
            <a:pathLst>
              <a:path h="2145990" w="2169659">
                <a:moveTo>
                  <a:pt x="0" y="0"/>
                </a:moveTo>
                <a:lnTo>
                  <a:pt x="2169659" y="0"/>
                </a:lnTo>
                <a:lnTo>
                  <a:pt x="2169659" y="2145991"/>
                </a:lnTo>
                <a:lnTo>
                  <a:pt x="0" y="2145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657255" y="3581267"/>
            <a:ext cx="2137543" cy="1284292"/>
          </a:xfrm>
          <a:custGeom>
            <a:avLst/>
            <a:gdLst/>
            <a:ahLst/>
            <a:cxnLst/>
            <a:rect r="r" b="b" t="t" l="l"/>
            <a:pathLst>
              <a:path h="1284292" w="2137543">
                <a:moveTo>
                  <a:pt x="0" y="0"/>
                </a:moveTo>
                <a:lnTo>
                  <a:pt x="2137543" y="0"/>
                </a:lnTo>
                <a:lnTo>
                  <a:pt x="2137543" y="1284292"/>
                </a:lnTo>
                <a:lnTo>
                  <a:pt x="0" y="1284292"/>
                </a:lnTo>
                <a:lnTo>
                  <a:pt x="0" y="0"/>
                </a:lnTo>
                <a:close/>
              </a:path>
            </a:pathLst>
          </a:custGeom>
          <a:blipFill>
            <a:blip r:embed="rId7">
              <a:extLst>
                <a:ext uri="{96DAC541-7B7A-43D3-8B79-37D633B846F1}">
                  <asvg:svgBlip xmlns:asvg="http://schemas.microsoft.com/office/drawing/2016/SVG/main" r:embed="rId8"/>
                </a:ext>
              </a:extLst>
            </a:blip>
            <a:stretch>
              <a:fillRect l="0" t="0" r="-46542" b="0"/>
            </a:stretch>
          </a:blipFill>
        </p:spPr>
      </p:sp>
      <p:sp>
        <p:nvSpPr>
          <p:cNvPr name="Freeform 11" id="11"/>
          <p:cNvSpPr/>
          <p:nvPr/>
        </p:nvSpPr>
        <p:spPr>
          <a:xfrm flipH="false" flipV="false" rot="0">
            <a:off x="1053966" y="4900072"/>
            <a:ext cx="1141620" cy="1129871"/>
          </a:xfrm>
          <a:custGeom>
            <a:avLst/>
            <a:gdLst/>
            <a:ahLst/>
            <a:cxnLst/>
            <a:rect r="r" b="b" t="t" l="l"/>
            <a:pathLst>
              <a:path h="1129871" w="1141620">
                <a:moveTo>
                  <a:pt x="0" y="0"/>
                </a:moveTo>
                <a:lnTo>
                  <a:pt x="1141620" y="0"/>
                </a:lnTo>
                <a:lnTo>
                  <a:pt x="1141620" y="1129871"/>
                </a:lnTo>
                <a:lnTo>
                  <a:pt x="0" y="1129871"/>
                </a:lnTo>
                <a:lnTo>
                  <a:pt x="0" y="0"/>
                </a:lnTo>
                <a:close/>
              </a:path>
            </a:pathLst>
          </a:custGeom>
          <a:blipFill>
            <a:blip r:embed="rId9">
              <a:extLst>
                <a:ext uri="{96DAC541-7B7A-43D3-8B79-37D633B846F1}">
                  <asvg:svgBlip xmlns:asvg="http://schemas.microsoft.com/office/drawing/2016/SVG/main" r:embed="rId10"/>
                </a:ext>
              </a:extLst>
            </a:blip>
            <a:stretch>
              <a:fillRect l="0" t="0" r="-61973" b="-31131"/>
            </a:stretch>
          </a:blipFill>
        </p:spPr>
      </p:sp>
      <p:sp>
        <p:nvSpPr>
          <p:cNvPr name="Freeform 12" id="12"/>
          <p:cNvSpPr/>
          <p:nvPr/>
        </p:nvSpPr>
        <p:spPr>
          <a:xfrm flipH="false" flipV="false" rot="0">
            <a:off x="1870932" y="7710628"/>
            <a:ext cx="1784906" cy="963849"/>
          </a:xfrm>
          <a:custGeom>
            <a:avLst/>
            <a:gdLst/>
            <a:ahLst/>
            <a:cxnLst/>
            <a:rect r="r" b="b" t="t" l="l"/>
            <a:pathLst>
              <a:path h="963849" w="1784906">
                <a:moveTo>
                  <a:pt x="0" y="0"/>
                </a:moveTo>
                <a:lnTo>
                  <a:pt x="1784906" y="0"/>
                </a:lnTo>
                <a:lnTo>
                  <a:pt x="1784906" y="963850"/>
                </a:lnTo>
                <a:lnTo>
                  <a:pt x="0" y="9638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5773912" y="1028700"/>
            <a:ext cx="1952114" cy="998018"/>
          </a:xfrm>
          <a:custGeom>
            <a:avLst/>
            <a:gdLst/>
            <a:ahLst/>
            <a:cxnLst/>
            <a:rect r="r" b="b" t="t" l="l"/>
            <a:pathLst>
              <a:path h="998018" w="1952114">
                <a:moveTo>
                  <a:pt x="0" y="0"/>
                </a:moveTo>
                <a:lnTo>
                  <a:pt x="1952114" y="0"/>
                </a:lnTo>
                <a:lnTo>
                  <a:pt x="1952114" y="998018"/>
                </a:lnTo>
                <a:lnTo>
                  <a:pt x="0" y="9980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899377">
            <a:off x="539946" y="953723"/>
            <a:ext cx="2169659" cy="2145990"/>
          </a:xfrm>
          <a:custGeom>
            <a:avLst/>
            <a:gdLst/>
            <a:ahLst/>
            <a:cxnLst/>
            <a:rect r="r" b="b" t="t" l="l"/>
            <a:pathLst>
              <a:path h="2145990" w="2169659">
                <a:moveTo>
                  <a:pt x="0" y="0"/>
                </a:moveTo>
                <a:lnTo>
                  <a:pt x="2169659" y="0"/>
                </a:lnTo>
                <a:lnTo>
                  <a:pt x="2169659" y="2145990"/>
                </a:lnTo>
                <a:lnTo>
                  <a:pt x="0" y="214599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41" t="-189753" r="-86192" b="-48261"/>
            </a:stretch>
          </a:blipFill>
        </p:spPr>
      </p:sp>
      <p:grpSp>
        <p:nvGrpSpPr>
          <p:cNvPr name="Group 3" id="3"/>
          <p:cNvGrpSpPr/>
          <p:nvPr/>
        </p:nvGrpSpPr>
        <p:grpSpPr>
          <a:xfrm rot="-10800000">
            <a:off x="291594" y="342472"/>
            <a:ext cx="11279552" cy="1411586"/>
            <a:chOff x="0" y="0"/>
            <a:chExt cx="2870702" cy="359256"/>
          </a:xfrm>
        </p:grpSpPr>
        <p:sp>
          <p:nvSpPr>
            <p:cNvPr name="Freeform 4" id="4"/>
            <p:cNvSpPr/>
            <p:nvPr/>
          </p:nvSpPr>
          <p:spPr>
            <a:xfrm flipH="false" flipV="false" rot="0">
              <a:off x="0" y="-3810"/>
              <a:ext cx="2874512" cy="364336"/>
            </a:xfrm>
            <a:custGeom>
              <a:avLst/>
              <a:gdLst/>
              <a:ahLst/>
              <a:cxnLst/>
              <a:rect r="r" b="b" t="t" l="l"/>
              <a:pathLst>
                <a:path h="364336" w="2874512">
                  <a:moveTo>
                    <a:pt x="2861812" y="38100"/>
                  </a:moveTo>
                  <a:cubicBezTo>
                    <a:pt x="2860542" y="34290"/>
                    <a:pt x="2860542" y="30480"/>
                    <a:pt x="2860542" y="25400"/>
                  </a:cubicBezTo>
                  <a:cubicBezTo>
                    <a:pt x="2860542" y="11430"/>
                    <a:pt x="2856732" y="6350"/>
                    <a:pt x="2842762" y="5080"/>
                  </a:cubicBezTo>
                  <a:cubicBezTo>
                    <a:pt x="2804584" y="3810"/>
                    <a:pt x="2750535" y="0"/>
                    <a:pt x="2698738" y="5080"/>
                  </a:cubicBezTo>
                  <a:cubicBezTo>
                    <a:pt x="2601901" y="12700"/>
                    <a:pt x="2507315" y="13970"/>
                    <a:pt x="2410478" y="13970"/>
                  </a:cubicBezTo>
                  <a:cubicBezTo>
                    <a:pt x="2264096" y="13970"/>
                    <a:pt x="2119966" y="10160"/>
                    <a:pt x="1973583" y="8890"/>
                  </a:cubicBezTo>
                  <a:cubicBezTo>
                    <a:pt x="1901518" y="7620"/>
                    <a:pt x="1831705" y="7620"/>
                    <a:pt x="1759640" y="8890"/>
                  </a:cubicBezTo>
                  <a:cubicBezTo>
                    <a:pt x="1680819" y="8890"/>
                    <a:pt x="1604250" y="11430"/>
                    <a:pt x="1525428" y="12700"/>
                  </a:cubicBezTo>
                  <a:cubicBezTo>
                    <a:pt x="1466875" y="13970"/>
                    <a:pt x="1410575" y="12700"/>
                    <a:pt x="1352022" y="16510"/>
                  </a:cubicBezTo>
                  <a:cubicBezTo>
                    <a:pt x="1293469" y="20320"/>
                    <a:pt x="1038989" y="20320"/>
                    <a:pt x="980436" y="19050"/>
                  </a:cubicBezTo>
                  <a:cubicBezTo>
                    <a:pt x="944403" y="17780"/>
                    <a:pt x="827297" y="21590"/>
                    <a:pt x="791265" y="21590"/>
                  </a:cubicBezTo>
                  <a:cubicBezTo>
                    <a:pt x="743972" y="21590"/>
                    <a:pt x="694427" y="22860"/>
                    <a:pt x="647135" y="21590"/>
                  </a:cubicBezTo>
                  <a:cubicBezTo>
                    <a:pt x="590834" y="20320"/>
                    <a:pt x="534533" y="19050"/>
                    <a:pt x="478232" y="25400"/>
                  </a:cubicBezTo>
                  <a:cubicBezTo>
                    <a:pt x="421931" y="31750"/>
                    <a:pt x="365630" y="31750"/>
                    <a:pt x="309329" y="29210"/>
                  </a:cubicBezTo>
                  <a:cubicBezTo>
                    <a:pt x="250777" y="26670"/>
                    <a:pt x="194476" y="25400"/>
                    <a:pt x="135923" y="24130"/>
                  </a:cubicBezTo>
                  <a:cubicBezTo>
                    <a:pt x="99890" y="21590"/>
                    <a:pt x="61606" y="20320"/>
                    <a:pt x="39370" y="20320"/>
                  </a:cubicBezTo>
                  <a:cubicBezTo>
                    <a:pt x="26670" y="19050"/>
                    <a:pt x="13970" y="17780"/>
                    <a:pt x="0" y="16510"/>
                  </a:cubicBezTo>
                  <a:cubicBezTo>
                    <a:pt x="0" y="24130"/>
                    <a:pt x="0" y="29210"/>
                    <a:pt x="0" y="33020"/>
                  </a:cubicBezTo>
                  <a:cubicBezTo>
                    <a:pt x="7620" y="71966"/>
                    <a:pt x="3810" y="83968"/>
                    <a:pt x="2540" y="93412"/>
                  </a:cubicBezTo>
                  <a:cubicBezTo>
                    <a:pt x="1270" y="100102"/>
                    <a:pt x="2540" y="106595"/>
                    <a:pt x="2540" y="113284"/>
                  </a:cubicBezTo>
                  <a:cubicBezTo>
                    <a:pt x="3810" y="119384"/>
                    <a:pt x="5080" y="125483"/>
                    <a:pt x="6350" y="131582"/>
                  </a:cubicBezTo>
                  <a:cubicBezTo>
                    <a:pt x="7620" y="137485"/>
                    <a:pt x="6350" y="143388"/>
                    <a:pt x="7620" y="149290"/>
                  </a:cubicBezTo>
                  <a:cubicBezTo>
                    <a:pt x="8890" y="158341"/>
                    <a:pt x="10160" y="167391"/>
                    <a:pt x="11430" y="176442"/>
                  </a:cubicBezTo>
                  <a:cubicBezTo>
                    <a:pt x="11430" y="179787"/>
                    <a:pt x="11430" y="309250"/>
                    <a:pt x="11430" y="312595"/>
                  </a:cubicBezTo>
                  <a:cubicBezTo>
                    <a:pt x="11430" y="328776"/>
                    <a:pt x="15240" y="332586"/>
                    <a:pt x="31750" y="336396"/>
                  </a:cubicBezTo>
                  <a:cubicBezTo>
                    <a:pt x="43180" y="338936"/>
                    <a:pt x="54610" y="341476"/>
                    <a:pt x="70614" y="342746"/>
                  </a:cubicBezTo>
                  <a:cubicBezTo>
                    <a:pt x="162947" y="344016"/>
                    <a:pt x="255281" y="345286"/>
                    <a:pt x="347614" y="345286"/>
                  </a:cubicBezTo>
                  <a:cubicBezTo>
                    <a:pt x="367883" y="345286"/>
                    <a:pt x="388151" y="345286"/>
                    <a:pt x="408419" y="345286"/>
                  </a:cubicBezTo>
                  <a:cubicBezTo>
                    <a:pt x="473728" y="346556"/>
                    <a:pt x="536785" y="350366"/>
                    <a:pt x="602094" y="347826"/>
                  </a:cubicBezTo>
                  <a:cubicBezTo>
                    <a:pt x="671907" y="345286"/>
                    <a:pt x="743972" y="346556"/>
                    <a:pt x="813785" y="347826"/>
                  </a:cubicBezTo>
                  <a:cubicBezTo>
                    <a:pt x="897111" y="349096"/>
                    <a:pt x="1259688" y="349096"/>
                    <a:pt x="1343014" y="349096"/>
                  </a:cubicBezTo>
                  <a:cubicBezTo>
                    <a:pt x="1412827" y="350366"/>
                    <a:pt x="1482640" y="349096"/>
                    <a:pt x="1552453" y="350366"/>
                  </a:cubicBezTo>
                  <a:cubicBezTo>
                    <a:pt x="1604250" y="350366"/>
                    <a:pt x="1656046" y="352906"/>
                    <a:pt x="1707843" y="351636"/>
                  </a:cubicBezTo>
                  <a:cubicBezTo>
                    <a:pt x="1815941" y="351636"/>
                    <a:pt x="1924039" y="349096"/>
                    <a:pt x="2032136" y="350366"/>
                  </a:cubicBezTo>
                  <a:cubicBezTo>
                    <a:pt x="2196535" y="351636"/>
                    <a:pt x="2360933" y="355446"/>
                    <a:pt x="2525332" y="357986"/>
                  </a:cubicBezTo>
                  <a:cubicBezTo>
                    <a:pt x="2579381" y="359256"/>
                    <a:pt x="2633430" y="357986"/>
                    <a:pt x="2687478" y="356716"/>
                  </a:cubicBezTo>
                  <a:cubicBezTo>
                    <a:pt x="2734771" y="355446"/>
                    <a:pt x="2782064" y="355446"/>
                    <a:pt x="2826252" y="361796"/>
                  </a:cubicBezTo>
                  <a:cubicBezTo>
                    <a:pt x="2838952" y="364336"/>
                    <a:pt x="2847842" y="357986"/>
                    <a:pt x="2849112" y="344016"/>
                  </a:cubicBezTo>
                  <a:cubicBezTo>
                    <a:pt x="2850382" y="328776"/>
                    <a:pt x="2851652" y="313536"/>
                    <a:pt x="2851652" y="310431"/>
                  </a:cubicBezTo>
                  <a:cubicBezTo>
                    <a:pt x="2854192" y="303741"/>
                    <a:pt x="2856732" y="170933"/>
                    <a:pt x="2859272" y="164243"/>
                  </a:cubicBezTo>
                  <a:cubicBezTo>
                    <a:pt x="2860542" y="161686"/>
                    <a:pt x="2860542" y="159128"/>
                    <a:pt x="2860542" y="156767"/>
                  </a:cubicBezTo>
                  <a:cubicBezTo>
                    <a:pt x="2861812" y="150077"/>
                    <a:pt x="2863082" y="143388"/>
                    <a:pt x="2864352" y="136501"/>
                  </a:cubicBezTo>
                  <a:cubicBezTo>
                    <a:pt x="2865622" y="128631"/>
                    <a:pt x="2865622" y="120958"/>
                    <a:pt x="2865622" y="113088"/>
                  </a:cubicBezTo>
                  <a:cubicBezTo>
                    <a:pt x="2865622" y="110530"/>
                    <a:pt x="2866892" y="107972"/>
                    <a:pt x="2866892" y="105611"/>
                  </a:cubicBezTo>
                  <a:cubicBezTo>
                    <a:pt x="2866892" y="99118"/>
                    <a:pt x="2865622" y="92822"/>
                    <a:pt x="2866892" y="86329"/>
                  </a:cubicBezTo>
                  <a:cubicBezTo>
                    <a:pt x="2870702" y="79640"/>
                    <a:pt x="2874512" y="70195"/>
                    <a:pt x="2861812" y="38100"/>
                  </a:cubicBezTo>
                  <a:close/>
                </a:path>
              </a:pathLst>
            </a:custGeom>
            <a:solidFill>
              <a:srgbClr val="87A558"/>
            </a:solidFill>
          </p:spPr>
        </p:sp>
      </p:grpSp>
      <p:grpSp>
        <p:nvGrpSpPr>
          <p:cNvPr name="Group 5" id="5"/>
          <p:cNvGrpSpPr/>
          <p:nvPr/>
        </p:nvGrpSpPr>
        <p:grpSpPr>
          <a:xfrm rot="0">
            <a:off x="-193035" y="9258300"/>
            <a:ext cx="18674069" cy="1125438"/>
            <a:chOff x="0" y="0"/>
            <a:chExt cx="6316907" cy="380704"/>
          </a:xfrm>
        </p:grpSpPr>
        <p:sp>
          <p:nvSpPr>
            <p:cNvPr name="Freeform 6" id="6"/>
            <p:cNvSpPr/>
            <p:nvPr/>
          </p:nvSpPr>
          <p:spPr>
            <a:xfrm flipH="false" flipV="false" rot="0">
              <a:off x="0" y="0"/>
              <a:ext cx="6316907" cy="380704"/>
            </a:xfrm>
            <a:custGeom>
              <a:avLst/>
              <a:gdLst/>
              <a:ahLst/>
              <a:cxnLst/>
              <a:rect r="r" b="b" t="t" l="l"/>
              <a:pathLst>
                <a:path h="380704" w="6316907">
                  <a:moveTo>
                    <a:pt x="0" y="0"/>
                  </a:moveTo>
                  <a:lnTo>
                    <a:pt x="6316907" y="0"/>
                  </a:lnTo>
                  <a:lnTo>
                    <a:pt x="6316907" y="380704"/>
                  </a:lnTo>
                  <a:lnTo>
                    <a:pt x="0" y="380704"/>
                  </a:lnTo>
                  <a:close/>
                </a:path>
              </a:pathLst>
            </a:custGeom>
            <a:solidFill>
              <a:srgbClr val="F7B05E"/>
            </a:solidFill>
          </p:spPr>
        </p:sp>
      </p:grpSp>
      <p:sp>
        <p:nvSpPr>
          <p:cNvPr name="Freeform 7" id="7"/>
          <p:cNvSpPr/>
          <p:nvPr/>
        </p:nvSpPr>
        <p:spPr>
          <a:xfrm flipH="false" flipV="false" rot="0">
            <a:off x="721924" y="2739016"/>
            <a:ext cx="1261821" cy="1400079"/>
          </a:xfrm>
          <a:custGeom>
            <a:avLst/>
            <a:gdLst/>
            <a:ahLst/>
            <a:cxnLst/>
            <a:rect r="r" b="b" t="t" l="l"/>
            <a:pathLst>
              <a:path h="1400079" w="1261821">
                <a:moveTo>
                  <a:pt x="0" y="0"/>
                </a:moveTo>
                <a:lnTo>
                  <a:pt x="1261821" y="0"/>
                </a:lnTo>
                <a:lnTo>
                  <a:pt x="1261821" y="1400079"/>
                </a:lnTo>
                <a:lnTo>
                  <a:pt x="0" y="14000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0"/>
            <a:ext cx="18481035" cy="12464467"/>
          </a:xfrm>
          <a:custGeom>
            <a:avLst/>
            <a:gdLst/>
            <a:ahLst/>
            <a:cxnLst/>
            <a:rect r="r" b="b" t="t" l="l"/>
            <a:pathLst>
              <a:path h="12464467" w="18481035">
                <a:moveTo>
                  <a:pt x="0" y="0"/>
                </a:moveTo>
                <a:lnTo>
                  <a:pt x="18481035" y="0"/>
                </a:lnTo>
                <a:lnTo>
                  <a:pt x="18481035" y="12464467"/>
                </a:lnTo>
                <a:lnTo>
                  <a:pt x="0" y="12464467"/>
                </a:lnTo>
                <a:lnTo>
                  <a:pt x="0" y="0"/>
                </a:lnTo>
                <a:close/>
              </a:path>
            </a:pathLst>
          </a:custGeom>
          <a:blipFill>
            <a:blip r:embed="rId5">
              <a:alphaModFix amt="7999"/>
            </a:blip>
            <a:stretch>
              <a:fillRect l="0" t="-849" r="-132" b="-849"/>
            </a:stretch>
          </a:blipFill>
        </p:spPr>
      </p:sp>
      <p:sp>
        <p:nvSpPr>
          <p:cNvPr name="TextBox 9" id="9"/>
          <p:cNvSpPr txBox="true"/>
          <p:nvPr/>
        </p:nvSpPr>
        <p:spPr>
          <a:xfrm rot="0">
            <a:off x="643845" y="638422"/>
            <a:ext cx="11357791" cy="819684"/>
          </a:xfrm>
          <a:prstGeom prst="rect">
            <a:avLst/>
          </a:prstGeom>
        </p:spPr>
        <p:txBody>
          <a:bodyPr anchor="t" rtlCol="false" tIns="0" lIns="0" bIns="0" rIns="0">
            <a:spAutoFit/>
          </a:bodyPr>
          <a:lstStyle/>
          <a:p>
            <a:pPr algn="l">
              <a:lnSpc>
                <a:spcPts val="6496"/>
              </a:lnSpc>
            </a:pPr>
            <a:r>
              <a:rPr lang="en-US" sz="5413">
                <a:solidFill>
                  <a:srgbClr val="FFFFFF"/>
                </a:solidFill>
                <a:latin typeface="Canva Sans Bold"/>
              </a:rPr>
              <a:t>Gated Recurrent Unit(GRU)</a:t>
            </a:r>
          </a:p>
        </p:txBody>
      </p:sp>
      <p:sp>
        <p:nvSpPr>
          <p:cNvPr name="Freeform 10" id="10"/>
          <p:cNvSpPr/>
          <p:nvPr/>
        </p:nvSpPr>
        <p:spPr>
          <a:xfrm flipH="false" flipV="false" rot="0">
            <a:off x="721924" y="2036452"/>
            <a:ext cx="15495911" cy="6939454"/>
          </a:xfrm>
          <a:custGeom>
            <a:avLst/>
            <a:gdLst/>
            <a:ahLst/>
            <a:cxnLst/>
            <a:rect r="r" b="b" t="t" l="l"/>
            <a:pathLst>
              <a:path h="6939454" w="15495911">
                <a:moveTo>
                  <a:pt x="0" y="0"/>
                </a:moveTo>
                <a:lnTo>
                  <a:pt x="15495911" y="0"/>
                </a:lnTo>
                <a:lnTo>
                  <a:pt x="15495911" y="6939453"/>
                </a:lnTo>
                <a:lnTo>
                  <a:pt x="0" y="6939453"/>
                </a:lnTo>
                <a:lnTo>
                  <a:pt x="0" y="0"/>
                </a:lnTo>
                <a:close/>
              </a:path>
            </a:pathLst>
          </a:custGeom>
          <a:blipFill>
            <a:blip r:embed="rId6"/>
            <a:stretch>
              <a:fillRect l="-1981"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1D1A4"/>
        </a:solidFill>
      </p:bgPr>
    </p:bg>
    <p:spTree>
      <p:nvGrpSpPr>
        <p:cNvPr id="1" name=""/>
        <p:cNvGrpSpPr/>
        <p:nvPr/>
      </p:nvGrpSpPr>
      <p:grpSpPr>
        <a:xfrm>
          <a:off x="0" y="0"/>
          <a:ext cx="0" cy="0"/>
          <a:chOff x="0" y="0"/>
          <a:chExt cx="0" cy="0"/>
        </a:xfrm>
      </p:grpSpPr>
      <p:grpSp>
        <p:nvGrpSpPr>
          <p:cNvPr name="Group 2" id="2"/>
          <p:cNvGrpSpPr/>
          <p:nvPr/>
        </p:nvGrpSpPr>
        <p:grpSpPr>
          <a:xfrm rot="0">
            <a:off x="827308" y="685153"/>
            <a:ext cx="7027918" cy="1062224"/>
            <a:chOff x="0" y="0"/>
            <a:chExt cx="9370557" cy="1416299"/>
          </a:xfrm>
        </p:grpSpPr>
        <p:grpSp>
          <p:nvGrpSpPr>
            <p:cNvPr name="Group 3" id="3"/>
            <p:cNvGrpSpPr/>
            <p:nvPr/>
          </p:nvGrpSpPr>
          <p:grpSpPr>
            <a:xfrm rot="0">
              <a:off x="0" y="0"/>
              <a:ext cx="9370557" cy="1416299"/>
              <a:chOff x="0" y="0"/>
              <a:chExt cx="2377345" cy="359320"/>
            </a:xfrm>
          </p:grpSpPr>
          <p:sp>
            <p:nvSpPr>
              <p:cNvPr name="Freeform 4" id="4"/>
              <p:cNvSpPr/>
              <p:nvPr/>
            </p:nvSpPr>
            <p:spPr>
              <a:xfrm flipH="false" flipV="false" rot="0">
                <a:off x="0" y="0"/>
                <a:ext cx="2377345" cy="359320"/>
              </a:xfrm>
              <a:custGeom>
                <a:avLst/>
                <a:gdLst/>
                <a:ahLst/>
                <a:cxnLst/>
                <a:rect r="r" b="b" t="t" l="l"/>
                <a:pathLst>
                  <a:path h="359320" w="2377345">
                    <a:moveTo>
                      <a:pt x="0" y="0"/>
                    </a:moveTo>
                    <a:lnTo>
                      <a:pt x="2377345" y="0"/>
                    </a:lnTo>
                    <a:lnTo>
                      <a:pt x="2377345" y="359320"/>
                    </a:lnTo>
                    <a:lnTo>
                      <a:pt x="0" y="359320"/>
                    </a:lnTo>
                    <a:close/>
                  </a:path>
                </a:pathLst>
              </a:custGeom>
              <a:solidFill>
                <a:srgbClr val="87A558">
                  <a:alpha val="94902"/>
                </a:srgbClr>
              </a:solidFill>
            </p:spPr>
          </p:sp>
        </p:grpSp>
        <p:sp>
          <p:nvSpPr>
            <p:cNvPr name="TextBox 5" id="5"/>
            <p:cNvSpPr txBox="true"/>
            <p:nvPr/>
          </p:nvSpPr>
          <p:spPr>
            <a:xfrm rot="0">
              <a:off x="297517" y="162049"/>
              <a:ext cx="8775523" cy="1092200"/>
            </a:xfrm>
            <a:prstGeom prst="rect">
              <a:avLst/>
            </a:prstGeom>
          </p:spPr>
          <p:txBody>
            <a:bodyPr anchor="t" rtlCol="false" tIns="0" lIns="0" bIns="0" rIns="0">
              <a:spAutoFit/>
            </a:bodyPr>
            <a:lstStyle/>
            <a:p>
              <a:pPr algn="l">
                <a:lnSpc>
                  <a:spcPts val="6496"/>
                </a:lnSpc>
              </a:pPr>
              <a:r>
                <a:rPr lang="en-US" sz="5413">
                  <a:solidFill>
                    <a:srgbClr val="FFFFFF"/>
                  </a:solidFill>
                  <a:latin typeface="Canva Sans Bold"/>
                </a:rPr>
                <a:t>Model Deployment</a:t>
              </a:r>
            </a:p>
          </p:txBody>
        </p:sp>
      </p:grpSp>
      <p:grpSp>
        <p:nvGrpSpPr>
          <p:cNvPr name="Group 6" id="6"/>
          <p:cNvGrpSpPr/>
          <p:nvPr/>
        </p:nvGrpSpPr>
        <p:grpSpPr>
          <a:xfrm rot="0">
            <a:off x="1028700" y="1911808"/>
            <a:ext cx="11214599" cy="1152003"/>
            <a:chOff x="0" y="0"/>
            <a:chExt cx="14952798" cy="1536003"/>
          </a:xfrm>
        </p:grpSpPr>
        <p:grpSp>
          <p:nvGrpSpPr>
            <p:cNvPr name="Group 7" id="7"/>
            <p:cNvGrpSpPr/>
            <p:nvPr/>
          </p:nvGrpSpPr>
          <p:grpSpPr>
            <a:xfrm rot="0">
              <a:off x="0" y="0"/>
              <a:ext cx="14952798" cy="1536003"/>
              <a:chOff x="0" y="0"/>
              <a:chExt cx="2953639" cy="303408"/>
            </a:xfrm>
          </p:grpSpPr>
          <p:sp>
            <p:nvSpPr>
              <p:cNvPr name="Freeform 8" id="8"/>
              <p:cNvSpPr/>
              <p:nvPr/>
            </p:nvSpPr>
            <p:spPr>
              <a:xfrm flipH="false" flipV="false" rot="0">
                <a:off x="0" y="0"/>
                <a:ext cx="2953639" cy="303408"/>
              </a:xfrm>
              <a:custGeom>
                <a:avLst/>
                <a:gdLst/>
                <a:ahLst/>
                <a:cxnLst/>
                <a:rect r="r" b="b" t="t" l="l"/>
                <a:pathLst>
                  <a:path h="303408" w="2953639">
                    <a:moveTo>
                      <a:pt x="35207" y="0"/>
                    </a:moveTo>
                    <a:lnTo>
                      <a:pt x="2918432" y="0"/>
                    </a:lnTo>
                    <a:cubicBezTo>
                      <a:pt x="2927769" y="0"/>
                      <a:pt x="2936724" y="3709"/>
                      <a:pt x="2943327" y="10312"/>
                    </a:cubicBezTo>
                    <a:cubicBezTo>
                      <a:pt x="2949930" y="16915"/>
                      <a:pt x="2953639" y="25870"/>
                      <a:pt x="2953639" y="35207"/>
                    </a:cubicBezTo>
                    <a:lnTo>
                      <a:pt x="2953639" y="268201"/>
                    </a:lnTo>
                    <a:cubicBezTo>
                      <a:pt x="2953639" y="277538"/>
                      <a:pt x="2949930" y="286493"/>
                      <a:pt x="2943327" y="293096"/>
                    </a:cubicBezTo>
                    <a:cubicBezTo>
                      <a:pt x="2936724" y="299699"/>
                      <a:pt x="2927769" y="303408"/>
                      <a:pt x="2918432" y="303408"/>
                    </a:cubicBezTo>
                    <a:lnTo>
                      <a:pt x="35207" y="303408"/>
                    </a:lnTo>
                    <a:cubicBezTo>
                      <a:pt x="25870" y="303408"/>
                      <a:pt x="16915" y="299699"/>
                      <a:pt x="10312" y="293096"/>
                    </a:cubicBezTo>
                    <a:cubicBezTo>
                      <a:pt x="3709" y="286493"/>
                      <a:pt x="0" y="277538"/>
                      <a:pt x="0" y="268201"/>
                    </a:cubicBezTo>
                    <a:lnTo>
                      <a:pt x="0" y="35207"/>
                    </a:lnTo>
                    <a:cubicBezTo>
                      <a:pt x="0" y="25870"/>
                      <a:pt x="3709" y="16915"/>
                      <a:pt x="10312" y="10312"/>
                    </a:cubicBezTo>
                    <a:cubicBezTo>
                      <a:pt x="16915" y="3709"/>
                      <a:pt x="25870" y="0"/>
                      <a:pt x="35207" y="0"/>
                    </a:cubicBezTo>
                    <a:close/>
                  </a:path>
                </a:pathLst>
              </a:custGeom>
              <a:solidFill>
                <a:srgbClr val="FFFFFF"/>
              </a:solidFill>
            </p:spPr>
          </p:sp>
          <p:sp>
            <p:nvSpPr>
              <p:cNvPr name="TextBox 9" id="9"/>
              <p:cNvSpPr txBox="true"/>
              <p:nvPr/>
            </p:nvSpPr>
            <p:spPr>
              <a:xfrm>
                <a:off x="0" y="-38100"/>
                <a:ext cx="2953639" cy="341508"/>
              </a:xfrm>
              <a:prstGeom prst="rect">
                <a:avLst/>
              </a:prstGeom>
            </p:spPr>
            <p:txBody>
              <a:bodyPr anchor="ctr" rtlCol="false" tIns="50800" lIns="50800" bIns="50800" rIns="50800"/>
              <a:lstStyle/>
              <a:p>
                <a:pPr algn="ctr" marL="410209" indent="-205105" lvl="1">
                  <a:lnSpc>
                    <a:spcPts val="2659"/>
                  </a:lnSpc>
                  <a:buAutoNum type="arabicPeriod" startAt="1"/>
                </a:pPr>
              </a:p>
            </p:txBody>
          </p:sp>
        </p:grpSp>
        <p:sp>
          <p:nvSpPr>
            <p:cNvPr name="TextBox 10" id="10"/>
            <p:cNvSpPr txBox="true"/>
            <p:nvPr/>
          </p:nvSpPr>
          <p:spPr>
            <a:xfrm rot="0">
              <a:off x="535528" y="-15725"/>
              <a:ext cx="13535310" cy="1551728"/>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231F20"/>
                  </a:solidFill>
                  <a:latin typeface="Canva Sans"/>
                </a:rPr>
                <a:t>Using Logistic Regression model with TF-IDF.</a:t>
              </a:r>
            </a:p>
            <a:p>
              <a:pPr algn="ctr" marL="734059" indent="-367030" lvl="1">
                <a:lnSpc>
                  <a:spcPts val="4759"/>
                </a:lnSpc>
                <a:buFont typeface="Arial"/>
                <a:buChar char="•"/>
              </a:pPr>
              <a:r>
                <a:rPr lang="en-US" sz="3399">
                  <a:solidFill>
                    <a:srgbClr val="231F20"/>
                  </a:solidFill>
                  <a:latin typeface="Canva Sans"/>
                </a:rPr>
                <a:t>Doing model deployment using Streamlit.</a:t>
              </a: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14:trim st="10580.0000" end="2700.0000"/>
                </p14:media>
              </p:ext>
            </p:extLst>
          </p:nvPr>
        </p:nvPicPr>
        <p:blipFill>
          <a:blip r:embed="rId2"/>
          <a:srcRect l="0" t="13493" r="0" b="5580"/>
          <a:stretch>
            <a:fillRect/>
          </a:stretch>
        </p:blipFill>
        <p:spPr>
          <a:xfrm flipH="false" flipV="false" rot="0">
            <a:off x="1828800" y="3363509"/>
            <a:ext cx="14630400" cy="6659927"/>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1D1A4"/>
        </a:solidFill>
      </p:bgPr>
    </p:bg>
    <p:spTree>
      <p:nvGrpSpPr>
        <p:cNvPr id="1" name=""/>
        <p:cNvGrpSpPr/>
        <p:nvPr/>
      </p:nvGrpSpPr>
      <p:grpSpPr>
        <a:xfrm>
          <a:off x="0" y="0"/>
          <a:ext cx="0" cy="0"/>
          <a:chOff x="0" y="0"/>
          <a:chExt cx="0" cy="0"/>
        </a:xfrm>
      </p:grpSpPr>
      <p:sp>
        <p:nvSpPr>
          <p:cNvPr name="Freeform 2" id="2"/>
          <p:cNvSpPr/>
          <p:nvPr/>
        </p:nvSpPr>
        <p:spPr>
          <a:xfrm flipH="false" flipV="false" rot="0">
            <a:off x="4621679" y="2309282"/>
            <a:ext cx="8259602" cy="6236000"/>
          </a:xfrm>
          <a:custGeom>
            <a:avLst/>
            <a:gdLst/>
            <a:ahLst/>
            <a:cxnLst/>
            <a:rect r="r" b="b" t="t" l="l"/>
            <a:pathLst>
              <a:path h="6236000" w="8259602">
                <a:moveTo>
                  <a:pt x="0" y="0"/>
                </a:moveTo>
                <a:lnTo>
                  <a:pt x="8259602" y="0"/>
                </a:lnTo>
                <a:lnTo>
                  <a:pt x="8259602" y="6236000"/>
                </a:lnTo>
                <a:lnTo>
                  <a:pt x="0" y="62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41" t="-189753" r="-86192" b="-48261"/>
            </a:stretch>
          </a:blipFill>
        </p:spPr>
      </p:sp>
      <p:sp>
        <p:nvSpPr>
          <p:cNvPr name="Freeform 3" id="3"/>
          <p:cNvSpPr/>
          <p:nvPr/>
        </p:nvSpPr>
        <p:spPr>
          <a:xfrm flipH="false" flipV="false" rot="247948">
            <a:off x="6809685" y="647734"/>
            <a:ext cx="10092142" cy="10285277"/>
          </a:xfrm>
          <a:custGeom>
            <a:avLst/>
            <a:gdLst/>
            <a:ahLst/>
            <a:cxnLst/>
            <a:rect r="r" b="b" t="t" l="l"/>
            <a:pathLst>
              <a:path h="10285277" w="10092142">
                <a:moveTo>
                  <a:pt x="0" y="0"/>
                </a:moveTo>
                <a:lnTo>
                  <a:pt x="10092141" y="0"/>
                </a:lnTo>
                <a:lnTo>
                  <a:pt x="10092141" y="10285277"/>
                </a:lnTo>
                <a:lnTo>
                  <a:pt x="0" y="10285277"/>
                </a:lnTo>
                <a:lnTo>
                  <a:pt x="0" y="0"/>
                </a:lnTo>
                <a:close/>
              </a:path>
            </a:pathLst>
          </a:custGeom>
          <a:blipFill>
            <a:blip r:embed="rId3">
              <a:extLst>
                <a:ext uri="{96DAC541-7B7A-43D3-8B79-37D633B846F1}">
                  <asvg:svgBlip xmlns:asvg="http://schemas.microsoft.com/office/drawing/2016/SVG/main" r:embed="rId4"/>
                </a:ext>
              </a:extLst>
            </a:blip>
            <a:stretch>
              <a:fillRect l="-1611" t="0" r="-2473" b="-11314"/>
            </a:stretch>
          </a:blipFill>
        </p:spPr>
      </p:sp>
      <p:grpSp>
        <p:nvGrpSpPr>
          <p:cNvPr name="Group 4" id="4"/>
          <p:cNvGrpSpPr/>
          <p:nvPr/>
        </p:nvGrpSpPr>
        <p:grpSpPr>
          <a:xfrm rot="0">
            <a:off x="-190500" y="9258300"/>
            <a:ext cx="18669000" cy="1181100"/>
            <a:chOff x="0" y="0"/>
            <a:chExt cx="6315193" cy="399533"/>
          </a:xfrm>
        </p:grpSpPr>
        <p:sp>
          <p:nvSpPr>
            <p:cNvPr name="Freeform 5" id="5"/>
            <p:cNvSpPr/>
            <p:nvPr/>
          </p:nvSpPr>
          <p:spPr>
            <a:xfrm flipH="false" flipV="false" rot="0">
              <a:off x="0" y="0"/>
              <a:ext cx="6315192" cy="399533"/>
            </a:xfrm>
            <a:custGeom>
              <a:avLst/>
              <a:gdLst/>
              <a:ahLst/>
              <a:cxnLst/>
              <a:rect r="r" b="b" t="t" l="l"/>
              <a:pathLst>
                <a:path h="399533" w="6315192">
                  <a:moveTo>
                    <a:pt x="0" y="0"/>
                  </a:moveTo>
                  <a:lnTo>
                    <a:pt x="6315192" y="0"/>
                  </a:lnTo>
                  <a:lnTo>
                    <a:pt x="6315192" y="399533"/>
                  </a:lnTo>
                  <a:lnTo>
                    <a:pt x="0" y="399533"/>
                  </a:lnTo>
                  <a:close/>
                </a:path>
              </a:pathLst>
            </a:custGeom>
            <a:solidFill>
              <a:srgbClr val="F7B05E"/>
            </a:solidFill>
          </p:spPr>
        </p:sp>
      </p:grpSp>
      <p:sp>
        <p:nvSpPr>
          <p:cNvPr name="TextBox 6" id="6"/>
          <p:cNvSpPr txBox="true"/>
          <p:nvPr/>
        </p:nvSpPr>
        <p:spPr>
          <a:xfrm rot="0">
            <a:off x="9380638" y="1268745"/>
            <a:ext cx="5565097" cy="857250"/>
          </a:xfrm>
          <a:prstGeom prst="rect">
            <a:avLst/>
          </a:prstGeom>
        </p:spPr>
        <p:txBody>
          <a:bodyPr anchor="t" rtlCol="false" tIns="0" lIns="0" bIns="0" rIns="0">
            <a:spAutoFit/>
          </a:bodyPr>
          <a:lstStyle/>
          <a:p>
            <a:pPr algn="ctr" marL="0" indent="0" lvl="0">
              <a:lnSpc>
                <a:spcPts val="6720"/>
              </a:lnSpc>
            </a:pPr>
            <a:r>
              <a:rPr lang="en-US" sz="5600">
                <a:solidFill>
                  <a:srgbClr val="FFFFFF"/>
                </a:solidFill>
                <a:latin typeface="Mali Bold"/>
              </a:rPr>
              <a:t>Agenda</a:t>
            </a:r>
          </a:p>
        </p:txBody>
      </p:sp>
      <p:sp>
        <p:nvSpPr>
          <p:cNvPr name="Freeform 7" id="7"/>
          <p:cNvSpPr/>
          <p:nvPr/>
        </p:nvSpPr>
        <p:spPr>
          <a:xfrm flipH="false" flipV="false" rot="0">
            <a:off x="9692927" y="7266515"/>
            <a:ext cx="4325656" cy="1124671"/>
          </a:xfrm>
          <a:custGeom>
            <a:avLst/>
            <a:gdLst/>
            <a:ahLst/>
            <a:cxnLst/>
            <a:rect r="r" b="b" t="t" l="l"/>
            <a:pathLst>
              <a:path h="1124671" w="4325656">
                <a:moveTo>
                  <a:pt x="0" y="0"/>
                </a:moveTo>
                <a:lnTo>
                  <a:pt x="4325657" y="0"/>
                </a:lnTo>
                <a:lnTo>
                  <a:pt x="4325657" y="1124671"/>
                </a:lnTo>
                <a:lnTo>
                  <a:pt x="0" y="11246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43025" y="1986576"/>
            <a:ext cx="6318881" cy="7688904"/>
          </a:xfrm>
          <a:custGeom>
            <a:avLst/>
            <a:gdLst/>
            <a:ahLst/>
            <a:cxnLst/>
            <a:rect r="r" b="b" t="t" l="l"/>
            <a:pathLst>
              <a:path h="7688904" w="6318881">
                <a:moveTo>
                  <a:pt x="0" y="0"/>
                </a:moveTo>
                <a:lnTo>
                  <a:pt x="6318881" y="0"/>
                </a:lnTo>
                <a:lnTo>
                  <a:pt x="6318881" y="7688904"/>
                </a:lnTo>
                <a:lnTo>
                  <a:pt x="0" y="76889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881058">
            <a:off x="749310" y="3262576"/>
            <a:ext cx="1832711" cy="1390569"/>
          </a:xfrm>
          <a:custGeom>
            <a:avLst/>
            <a:gdLst/>
            <a:ahLst/>
            <a:cxnLst/>
            <a:rect r="r" b="b" t="t" l="l"/>
            <a:pathLst>
              <a:path h="1390569" w="1832711">
                <a:moveTo>
                  <a:pt x="0" y="0"/>
                </a:moveTo>
                <a:lnTo>
                  <a:pt x="1832711" y="0"/>
                </a:lnTo>
                <a:lnTo>
                  <a:pt x="1832711" y="1390569"/>
                </a:lnTo>
                <a:lnTo>
                  <a:pt x="0" y="13905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19437">
            <a:off x="3656442" y="1324638"/>
            <a:ext cx="1484135" cy="949847"/>
          </a:xfrm>
          <a:custGeom>
            <a:avLst/>
            <a:gdLst/>
            <a:ahLst/>
            <a:cxnLst/>
            <a:rect r="r" b="b" t="t" l="l"/>
            <a:pathLst>
              <a:path h="949847" w="1484135">
                <a:moveTo>
                  <a:pt x="0" y="0"/>
                </a:moveTo>
                <a:lnTo>
                  <a:pt x="1484136" y="0"/>
                </a:lnTo>
                <a:lnTo>
                  <a:pt x="1484136" y="949846"/>
                </a:lnTo>
                <a:lnTo>
                  <a:pt x="0" y="9498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8113389" y="2986321"/>
            <a:ext cx="7780438" cy="1842389"/>
          </a:xfrm>
          <a:prstGeom prst="rect">
            <a:avLst/>
          </a:prstGeom>
        </p:spPr>
        <p:txBody>
          <a:bodyPr anchor="t" rtlCol="false" tIns="0" lIns="0" bIns="0" rIns="0">
            <a:spAutoFit/>
          </a:bodyPr>
          <a:lstStyle/>
          <a:p>
            <a:pPr algn="l" marL="760550" indent="-380275" lvl="1">
              <a:lnSpc>
                <a:spcPts val="4931"/>
              </a:lnSpc>
              <a:buFont typeface="Arial"/>
              <a:buChar char="•"/>
            </a:pPr>
            <a:r>
              <a:rPr lang="en-US" sz="3522">
                <a:solidFill>
                  <a:srgbClr val="000000"/>
                </a:solidFill>
                <a:latin typeface="Canva Sans"/>
              </a:rPr>
              <a:t>Problem Statement</a:t>
            </a:r>
          </a:p>
          <a:p>
            <a:pPr algn="l" marL="760550" indent="-380275" lvl="1">
              <a:lnSpc>
                <a:spcPts val="4931"/>
              </a:lnSpc>
              <a:buFont typeface="Arial"/>
              <a:buChar char="•"/>
            </a:pPr>
            <a:r>
              <a:rPr lang="en-US" sz="3522">
                <a:solidFill>
                  <a:srgbClr val="000000"/>
                </a:solidFill>
                <a:latin typeface="Canva Sans"/>
              </a:rPr>
              <a:t>Fetch Data</a:t>
            </a:r>
          </a:p>
          <a:p>
            <a:pPr algn="l" marL="760550" indent="-380275" lvl="1">
              <a:lnSpc>
                <a:spcPts val="4931"/>
              </a:lnSpc>
              <a:buFont typeface="Arial"/>
              <a:buChar char="•"/>
            </a:pPr>
            <a:r>
              <a:rPr lang="en-US" sz="3522">
                <a:solidFill>
                  <a:srgbClr val="000000"/>
                </a:solidFill>
                <a:latin typeface="Canva Sans"/>
              </a:rPr>
              <a:t>Cleaning and Preprocessing</a:t>
            </a:r>
          </a:p>
          <a:p>
            <a:pPr algn="l">
              <a:lnSpc>
                <a:spcPts val="4931"/>
              </a:lnSpc>
            </a:pPr>
          </a:p>
        </p:txBody>
      </p:sp>
      <p:sp>
        <p:nvSpPr>
          <p:cNvPr name="TextBox 12" id="12"/>
          <p:cNvSpPr txBox="true"/>
          <p:nvPr/>
        </p:nvSpPr>
        <p:spPr>
          <a:xfrm rot="0">
            <a:off x="8113389" y="4737615"/>
            <a:ext cx="7632585" cy="1215449"/>
          </a:xfrm>
          <a:prstGeom prst="rect">
            <a:avLst/>
          </a:prstGeom>
        </p:spPr>
        <p:txBody>
          <a:bodyPr anchor="t" rtlCol="false" tIns="0" lIns="0" bIns="0" rIns="0">
            <a:spAutoFit/>
          </a:bodyPr>
          <a:lstStyle/>
          <a:p>
            <a:pPr algn="l" marL="760549" indent="-380274" lvl="1">
              <a:lnSpc>
                <a:spcPts val="4931"/>
              </a:lnSpc>
              <a:buFont typeface="Arial"/>
              <a:buChar char="•"/>
            </a:pPr>
            <a:r>
              <a:rPr lang="en-US" sz="3522">
                <a:solidFill>
                  <a:srgbClr val="000000"/>
                </a:solidFill>
                <a:latin typeface="Canva Sans"/>
              </a:rPr>
              <a:t> </a:t>
            </a:r>
            <a:r>
              <a:rPr lang="en-US" sz="3522">
                <a:solidFill>
                  <a:srgbClr val="000000"/>
                </a:solidFill>
                <a:latin typeface="Canva Sans"/>
              </a:rPr>
              <a:t>Models &amp; Evaluation</a:t>
            </a:r>
          </a:p>
          <a:p>
            <a:pPr algn="l" marL="760549" indent="-380274" lvl="1">
              <a:lnSpc>
                <a:spcPts val="4931"/>
              </a:lnSpc>
              <a:buFont typeface="Arial"/>
              <a:buChar char="•"/>
            </a:pPr>
            <a:r>
              <a:rPr lang="en-US" sz="3522">
                <a:solidFill>
                  <a:srgbClr val="000000"/>
                </a:solidFill>
                <a:latin typeface="Canva Sans"/>
              </a:rPr>
              <a:t>Model</a:t>
            </a:r>
            <a:r>
              <a:rPr lang="en-US" sz="3522">
                <a:solidFill>
                  <a:srgbClr val="000000"/>
                </a:solidFill>
                <a:latin typeface="Canva Sans Bold"/>
              </a:rPr>
              <a:t> </a:t>
            </a:r>
            <a:r>
              <a:rPr lang="en-US" sz="3522">
                <a:solidFill>
                  <a:srgbClr val="000000"/>
                </a:solidFill>
                <a:latin typeface="Canva Sans"/>
              </a:rPr>
              <a:t>Deployment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41" t="-189753" r="-86192" b="-48261"/>
            </a:stretch>
          </a:blipFill>
        </p:spPr>
      </p:sp>
      <p:sp>
        <p:nvSpPr>
          <p:cNvPr name="Freeform 3" id="3"/>
          <p:cNvSpPr/>
          <p:nvPr/>
        </p:nvSpPr>
        <p:spPr>
          <a:xfrm flipH="false" flipV="false" rot="0">
            <a:off x="6446224" y="1590973"/>
            <a:ext cx="10444282" cy="7874570"/>
          </a:xfrm>
          <a:custGeom>
            <a:avLst/>
            <a:gdLst/>
            <a:ahLst/>
            <a:cxnLst/>
            <a:rect r="r" b="b" t="t" l="l"/>
            <a:pathLst>
              <a:path h="7874570" w="10444282">
                <a:moveTo>
                  <a:pt x="0" y="0"/>
                </a:moveTo>
                <a:lnTo>
                  <a:pt x="10444283" y="0"/>
                </a:lnTo>
                <a:lnTo>
                  <a:pt x="10444283" y="7874570"/>
                </a:lnTo>
                <a:lnTo>
                  <a:pt x="0" y="7874570"/>
                </a:lnTo>
                <a:lnTo>
                  <a:pt x="0" y="0"/>
                </a:lnTo>
                <a:close/>
              </a:path>
            </a:pathLst>
          </a:custGeom>
          <a:blipFill>
            <a:blip r:embed="rId3">
              <a:extLst>
                <a:ext uri="{96DAC541-7B7A-43D3-8B79-37D633B846F1}">
                  <asvg:svgBlip xmlns:asvg="http://schemas.microsoft.com/office/drawing/2016/SVG/main" r:embed="rId4"/>
                </a:ext>
              </a:extLst>
            </a:blip>
            <a:stretch>
              <a:fillRect l="0" t="-1100" r="-1646" b="-39151"/>
            </a:stretch>
          </a:blipFill>
        </p:spPr>
      </p:sp>
      <p:grpSp>
        <p:nvGrpSpPr>
          <p:cNvPr name="Group 4" id="4"/>
          <p:cNvGrpSpPr/>
          <p:nvPr/>
        </p:nvGrpSpPr>
        <p:grpSpPr>
          <a:xfrm rot="0">
            <a:off x="-190500" y="9258300"/>
            <a:ext cx="18669000" cy="1181100"/>
            <a:chOff x="0" y="0"/>
            <a:chExt cx="6315193" cy="399533"/>
          </a:xfrm>
        </p:grpSpPr>
        <p:sp>
          <p:nvSpPr>
            <p:cNvPr name="Freeform 5" id="5"/>
            <p:cNvSpPr/>
            <p:nvPr/>
          </p:nvSpPr>
          <p:spPr>
            <a:xfrm flipH="false" flipV="false" rot="0">
              <a:off x="0" y="0"/>
              <a:ext cx="6315192" cy="399533"/>
            </a:xfrm>
            <a:custGeom>
              <a:avLst/>
              <a:gdLst/>
              <a:ahLst/>
              <a:cxnLst/>
              <a:rect r="r" b="b" t="t" l="l"/>
              <a:pathLst>
                <a:path h="399533" w="6315192">
                  <a:moveTo>
                    <a:pt x="0" y="0"/>
                  </a:moveTo>
                  <a:lnTo>
                    <a:pt x="6315192" y="0"/>
                  </a:lnTo>
                  <a:lnTo>
                    <a:pt x="6315192" y="399533"/>
                  </a:lnTo>
                  <a:lnTo>
                    <a:pt x="0" y="399533"/>
                  </a:lnTo>
                  <a:close/>
                </a:path>
              </a:pathLst>
            </a:custGeom>
            <a:solidFill>
              <a:srgbClr val="6D4649"/>
            </a:solidFill>
          </p:spPr>
        </p:sp>
      </p:grpSp>
      <p:sp>
        <p:nvSpPr>
          <p:cNvPr name="TextBox 6" id="6"/>
          <p:cNvSpPr txBox="true"/>
          <p:nvPr/>
        </p:nvSpPr>
        <p:spPr>
          <a:xfrm rot="0">
            <a:off x="7483322" y="4022533"/>
            <a:ext cx="8512775" cy="4467225"/>
          </a:xfrm>
          <a:prstGeom prst="rect">
            <a:avLst/>
          </a:prstGeom>
        </p:spPr>
        <p:txBody>
          <a:bodyPr anchor="t" rtlCol="false" tIns="0" lIns="0" bIns="0" rIns="0">
            <a:spAutoFit/>
          </a:bodyPr>
          <a:lstStyle/>
          <a:p>
            <a:pPr algn="l" marL="0" indent="0" lvl="0">
              <a:lnSpc>
                <a:spcPts val="3599"/>
              </a:lnSpc>
              <a:spcBef>
                <a:spcPct val="0"/>
              </a:spcBef>
            </a:pPr>
            <a:r>
              <a:rPr lang="en-US" sz="2999">
                <a:solidFill>
                  <a:srgbClr val="000000"/>
                </a:solidFill>
                <a:latin typeface="Canva Sans"/>
              </a:rPr>
              <a:t>DEVELOP A MACHINE LEARNING MODEL TO ACCURATELY CLASSIFY TWEETS WRITTEN IN DIFFERENT ARABIC DIALECTS, SPECIFICALLY TARGETING EGYPTIAN, SUDANESE, LEBANESE, MOROCCAN, AND LIBYAN DIALECTS. THIS CLASSIFICATION AIMS TO ENHANCE SOCIAL MEDIA ANALYSIS, TARGETED MARKETING, CUSTOMER SUPPORT, AND CULTURAL SENSITIVITY IN COMMUNICATIONS.</a:t>
            </a:r>
          </a:p>
        </p:txBody>
      </p:sp>
      <p:sp>
        <p:nvSpPr>
          <p:cNvPr name="TextBox 7" id="7"/>
          <p:cNvSpPr txBox="true"/>
          <p:nvPr/>
        </p:nvSpPr>
        <p:spPr>
          <a:xfrm rot="0">
            <a:off x="7912050" y="2148017"/>
            <a:ext cx="7655318" cy="1953260"/>
          </a:xfrm>
          <a:prstGeom prst="rect">
            <a:avLst/>
          </a:prstGeom>
        </p:spPr>
        <p:txBody>
          <a:bodyPr anchor="t" rtlCol="false" tIns="0" lIns="0" bIns="0" rIns="0">
            <a:spAutoFit/>
          </a:bodyPr>
          <a:lstStyle/>
          <a:p>
            <a:pPr algn="ctr">
              <a:lnSpc>
                <a:spcPts val="7840"/>
              </a:lnSpc>
            </a:pPr>
            <a:r>
              <a:rPr lang="en-US" sz="5600">
                <a:solidFill>
                  <a:srgbClr val="FFFFFF"/>
                </a:solidFill>
                <a:latin typeface="Mali Bold"/>
              </a:rPr>
              <a:t>Problem Statement</a:t>
            </a:r>
          </a:p>
          <a:p>
            <a:pPr algn="ctr">
              <a:lnSpc>
                <a:spcPts val="7840"/>
              </a:lnSpc>
            </a:pPr>
          </a:p>
        </p:txBody>
      </p:sp>
      <p:sp>
        <p:nvSpPr>
          <p:cNvPr name="Freeform 8" id="8"/>
          <p:cNvSpPr/>
          <p:nvPr/>
        </p:nvSpPr>
        <p:spPr>
          <a:xfrm flipH="false" flipV="false" rot="0">
            <a:off x="1397493" y="1028700"/>
            <a:ext cx="4450472" cy="8999116"/>
          </a:xfrm>
          <a:custGeom>
            <a:avLst/>
            <a:gdLst/>
            <a:ahLst/>
            <a:cxnLst/>
            <a:rect r="r" b="b" t="t" l="l"/>
            <a:pathLst>
              <a:path h="8999116" w="4450472">
                <a:moveTo>
                  <a:pt x="0" y="0"/>
                </a:moveTo>
                <a:lnTo>
                  <a:pt x="4450472" y="0"/>
                </a:lnTo>
                <a:lnTo>
                  <a:pt x="4450472" y="8999116"/>
                </a:lnTo>
                <a:lnTo>
                  <a:pt x="0" y="89991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852008" y="9011700"/>
            <a:ext cx="2436969" cy="852939"/>
          </a:xfrm>
          <a:custGeom>
            <a:avLst/>
            <a:gdLst/>
            <a:ahLst/>
            <a:cxnLst/>
            <a:rect r="r" b="b" t="t" l="l"/>
            <a:pathLst>
              <a:path h="852939" w="2436969">
                <a:moveTo>
                  <a:pt x="0" y="0"/>
                </a:moveTo>
                <a:lnTo>
                  <a:pt x="2436969" y="0"/>
                </a:lnTo>
                <a:lnTo>
                  <a:pt x="2436969" y="852939"/>
                </a:lnTo>
                <a:lnTo>
                  <a:pt x="0" y="852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348557">
            <a:off x="940158" y="6707658"/>
            <a:ext cx="1337235" cy="610114"/>
          </a:xfrm>
          <a:custGeom>
            <a:avLst/>
            <a:gdLst/>
            <a:ahLst/>
            <a:cxnLst/>
            <a:rect r="r" b="b" t="t" l="l"/>
            <a:pathLst>
              <a:path h="610114" w="1337235">
                <a:moveTo>
                  <a:pt x="0" y="0"/>
                </a:moveTo>
                <a:lnTo>
                  <a:pt x="1337235" y="0"/>
                </a:lnTo>
                <a:lnTo>
                  <a:pt x="1337235" y="610114"/>
                </a:lnTo>
                <a:lnTo>
                  <a:pt x="0" y="610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874324" y="2510416"/>
            <a:ext cx="1261821" cy="1400079"/>
          </a:xfrm>
          <a:custGeom>
            <a:avLst/>
            <a:gdLst/>
            <a:ahLst/>
            <a:cxnLst/>
            <a:rect r="r" b="b" t="t" l="l"/>
            <a:pathLst>
              <a:path h="1400079" w="1261821">
                <a:moveTo>
                  <a:pt x="0" y="0"/>
                </a:moveTo>
                <a:lnTo>
                  <a:pt x="1261821" y="0"/>
                </a:lnTo>
                <a:lnTo>
                  <a:pt x="1261821" y="1400079"/>
                </a:lnTo>
                <a:lnTo>
                  <a:pt x="0" y="14000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41" t="-189753" r="-86192" b="-48261"/>
            </a:stretch>
          </a:blipFill>
        </p:spPr>
      </p:sp>
      <p:sp>
        <p:nvSpPr>
          <p:cNvPr name="Freeform 3" id="3"/>
          <p:cNvSpPr/>
          <p:nvPr/>
        </p:nvSpPr>
        <p:spPr>
          <a:xfrm flipH="false" flipV="false" rot="0">
            <a:off x="6446224" y="1590973"/>
            <a:ext cx="10444282" cy="7874570"/>
          </a:xfrm>
          <a:custGeom>
            <a:avLst/>
            <a:gdLst/>
            <a:ahLst/>
            <a:cxnLst/>
            <a:rect r="r" b="b" t="t" l="l"/>
            <a:pathLst>
              <a:path h="7874570" w="10444282">
                <a:moveTo>
                  <a:pt x="0" y="0"/>
                </a:moveTo>
                <a:lnTo>
                  <a:pt x="10444283" y="0"/>
                </a:lnTo>
                <a:lnTo>
                  <a:pt x="10444283" y="7874570"/>
                </a:lnTo>
                <a:lnTo>
                  <a:pt x="0" y="7874570"/>
                </a:lnTo>
                <a:lnTo>
                  <a:pt x="0" y="0"/>
                </a:lnTo>
                <a:close/>
              </a:path>
            </a:pathLst>
          </a:custGeom>
          <a:blipFill>
            <a:blip r:embed="rId3">
              <a:extLst>
                <a:ext uri="{96DAC541-7B7A-43D3-8B79-37D633B846F1}">
                  <asvg:svgBlip xmlns:asvg="http://schemas.microsoft.com/office/drawing/2016/SVG/main" r:embed="rId4"/>
                </a:ext>
              </a:extLst>
            </a:blip>
            <a:stretch>
              <a:fillRect l="0" t="-1100" r="-1646" b="-39151"/>
            </a:stretch>
          </a:blipFill>
        </p:spPr>
      </p:sp>
      <p:grpSp>
        <p:nvGrpSpPr>
          <p:cNvPr name="Group 4" id="4"/>
          <p:cNvGrpSpPr/>
          <p:nvPr/>
        </p:nvGrpSpPr>
        <p:grpSpPr>
          <a:xfrm rot="0">
            <a:off x="-190500" y="9258300"/>
            <a:ext cx="18669000" cy="1181100"/>
            <a:chOff x="0" y="0"/>
            <a:chExt cx="6315193" cy="399533"/>
          </a:xfrm>
        </p:grpSpPr>
        <p:sp>
          <p:nvSpPr>
            <p:cNvPr name="Freeform 5" id="5"/>
            <p:cNvSpPr/>
            <p:nvPr/>
          </p:nvSpPr>
          <p:spPr>
            <a:xfrm flipH="false" flipV="false" rot="0">
              <a:off x="0" y="0"/>
              <a:ext cx="6315192" cy="399533"/>
            </a:xfrm>
            <a:custGeom>
              <a:avLst/>
              <a:gdLst/>
              <a:ahLst/>
              <a:cxnLst/>
              <a:rect r="r" b="b" t="t" l="l"/>
              <a:pathLst>
                <a:path h="399533" w="6315192">
                  <a:moveTo>
                    <a:pt x="0" y="0"/>
                  </a:moveTo>
                  <a:lnTo>
                    <a:pt x="6315192" y="0"/>
                  </a:lnTo>
                  <a:lnTo>
                    <a:pt x="6315192" y="399533"/>
                  </a:lnTo>
                  <a:lnTo>
                    <a:pt x="0" y="399533"/>
                  </a:lnTo>
                  <a:close/>
                </a:path>
              </a:pathLst>
            </a:custGeom>
            <a:solidFill>
              <a:srgbClr val="6D4649"/>
            </a:solidFill>
          </p:spPr>
        </p:sp>
      </p:grpSp>
      <p:sp>
        <p:nvSpPr>
          <p:cNvPr name="TextBox 6" id="6"/>
          <p:cNvSpPr txBox="true"/>
          <p:nvPr/>
        </p:nvSpPr>
        <p:spPr>
          <a:xfrm rot="0">
            <a:off x="8198461" y="2192159"/>
            <a:ext cx="6939810" cy="1931819"/>
          </a:xfrm>
          <a:prstGeom prst="rect">
            <a:avLst/>
          </a:prstGeom>
        </p:spPr>
        <p:txBody>
          <a:bodyPr anchor="t" rtlCol="false" tIns="0" lIns="0" bIns="0" rIns="0">
            <a:spAutoFit/>
          </a:bodyPr>
          <a:lstStyle/>
          <a:p>
            <a:pPr algn="ctr">
              <a:lnSpc>
                <a:spcPts val="7789"/>
              </a:lnSpc>
            </a:pPr>
            <a:r>
              <a:rPr lang="en-US" sz="5563">
                <a:solidFill>
                  <a:srgbClr val="FFFFFF"/>
                </a:solidFill>
                <a:latin typeface="Mali Bold"/>
              </a:rPr>
              <a:t>Fetch Data</a:t>
            </a:r>
          </a:p>
          <a:p>
            <a:pPr algn="ctr">
              <a:lnSpc>
                <a:spcPts val="7789"/>
              </a:lnSpc>
            </a:pPr>
          </a:p>
        </p:txBody>
      </p:sp>
      <p:sp>
        <p:nvSpPr>
          <p:cNvPr name="Freeform 7" id="7"/>
          <p:cNvSpPr/>
          <p:nvPr/>
        </p:nvSpPr>
        <p:spPr>
          <a:xfrm flipH="false" flipV="false" rot="0">
            <a:off x="1397493" y="1028700"/>
            <a:ext cx="4450472" cy="8999116"/>
          </a:xfrm>
          <a:custGeom>
            <a:avLst/>
            <a:gdLst/>
            <a:ahLst/>
            <a:cxnLst/>
            <a:rect r="r" b="b" t="t" l="l"/>
            <a:pathLst>
              <a:path h="8999116" w="4450472">
                <a:moveTo>
                  <a:pt x="0" y="0"/>
                </a:moveTo>
                <a:lnTo>
                  <a:pt x="4450472" y="0"/>
                </a:lnTo>
                <a:lnTo>
                  <a:pt x="4450472" y="8999116"/>
                </a:lnTo>
                <a:lnTo>
                  <a:pt x="0" y="89991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852008" y="9011700"/>
            <a:ext cx="2436969" cy="852939"/>
          </a:xfrm>
          <a:custGeom>
            <a:avLst/>
            <a:gdLst/>
            <a:ahLst/>
            <a:cxnLst/>
            <a:rect r="r" b="b" t="t" l="l"/>
            <a:pathLst>
              <a:path h="852939" w="2436969">
                <a:moveTo>
                  <a:pt x="0" y="0"/>
                </a:moveTo>
                <a:lnTo>
                  <a:pt x="2436969" y="0"/>
                </a:lnTo>
                <a:lnTo>
                  <a:pt x="2436969" y="852939"/>
                </a:lnTo>
                <a:lnTo>
                  <a:pt x="0" y="852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348557">
            <a:off x="940158" y="6707658"/>
            <a:ext cx="1337235" cy="610114"/>
          </a:xfrm>
          <a:custGeom>
            <a:avLst/>
            <a:gdLst/>
            <a:ahLst/>
            <a:cxnLst/>
            <a:rect r="r" b="b" t="t" l="l"/>
            <a:pathLst>
              <a:path h="610114" w="1337235">
                <a:moveTo>
                  <a:pt x="0" y="0"/>
                </a:moveTo>
                <a:lnTo>
                  <a:pt x="1337235" y="0"/>
                </a:lnTo>
                <a:lnTo>
                  <a:pt x="1337235" y="610114"/>
                </a:lnTo>
                <a:lnTo>
                  <a:pt x="0" y="610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874324" y="2510416"/>
            <a:ext cx="1261821" cy="1400079"/>
          </a:xfrm>
          <a:custGeom>
            <a:avLst/>
            <a:gdLst/>
            <a:ahLst/>
            <a:cxnLst/>
            <a:rect r="r" b="b" t="t" l="l"/>
            <a:pathLst>
              <a:path h="1400079" w="1261821">
                <a:moveTo>
                  <a:pt x="0" y="0"/>
                </a:moveTo>
                <a:lnTo>
                  <a:pt x="1261821" y="0"/>
                </a:lnTo>
                <a:lnTo>
                  <a:pt x="1261821" y="1400079"/>
                </a:lnTo>
                <a:lnTo>
                  <a:pt x="0" y="14000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7125067" y="4891772"/>
            <a:ext cx="9086597" cy="3109748"/>
          </a:xfrm>
          <a:prstGeom prst="rect">
            <a:avLst/>
          </a:prstGeom>
        </p:spPr>
        <p:txBody>
          <a:bodyPr anchor="t" rtlCol="false" tIns="0" lIns="0" bIns="0" rIns="0">
            <a:spAutoFit/>
          </a:bodyPr>
          <a:lstStyle/>
          <a:p>
            <a:pPr algn="l" marL="770546" indent="-385273" lvl="1">
              <a:lnSpc>
                <a:spcPts val="4996"/>
              </a:lnSpc>
              <a:buFont typeface="Arial"/>
              <a:buChar char="•"/>
            </a:pPr>
            <a:r>
              <a:rPr lang="en-US" sz="3568">
                <a:solidFill>
                  <a:srgbClr val="000000"/>
                </a:solidFill>
                <a:latin typeface="Canva Sans"/>
              </a:rPr>
              <a:t>we used the SQLite library to connect to the database.</a:t>
            </a:r>
          </a:p>
          <a:p>
            <a:pPr algn="l">
              <a:lnSpc>
                <a:spcPts val="4996"/>
              </a:lnSpc>
            </a:pPr>
          </a:p>
          <a:p>
            <a:pPr algn="l" marL="770546" indent="-385273" lvl="1">
              <a:lnSpc>
                <a:spcPts val="4996"/>
              </a:lnSpc>
              <a:buFont typeface="Arial"/>
              <a:buChar char="•"/>
            </a:pPr>
            <a:r>
              <a:rPr lang="en-US" sz="3568">
                <a:solidFill>
                  <a:srgbClr val="000000"/>
                </a:solidFill>
                <a:latin typeface="Canva Sans"/>
              </a:rPr>
              <a:t>Then, We read multiple tables and save them in CSV file.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41" t="-189753" r="-86192" b="-48261"/>
            </a:stretch>
          </a:blipFill>
        </p:spPr>
      </p:sp>
      <p:grpSp>
        <p:nvGrpSpPr>
          <p:cNvPr name="Group 3" id="3"/>
          <p:cNvGrpSpPr/>
          <p:nvPr/>
        </p:nvGrpSpPr>
        <p:grpSpPr>
          <a:xfrm rot="0">
            <a:off x="-190500" y="9258300"/>
            <a:ext cx="18669000" cy="1181100"/>
            <a:chOff x="0" y="0"/>
            <a:chExt cx="6315193" cy="399533"/>
          </a:xfrm>
        </p:grpSpPr>
        <p:sp>
          <p:nvSpPr>
            <p:cNvPr name="Freeform 4" id="4"/>
            <p:cNvSpPr/>
            <p:nvPr/>
          </p:nvSpPr>
          <p:spPr>
            <a:xfrm flipH="false" flipV="false" rot="0">
              <a:off x="0" y="0"/>
              <a:ext cx="6315192" cy="399533"/>
            </a:xfrm>
            <a:custGeom>
              <a:avLst/>
              <a:gdLst/>
              <a:ahLst/>
              <a:cxnLst/>
              <a:rect r="r" b="b" t="t" l="l"/>
              <a:pathLst>
                <a:path h="399533" w="6315192">
                  <a:moveTo>
                    <a:pt x="0" y="0"/>
                  </a:moveTo>
                  <a:lnTo>
                    <a:pt x="6315192" y="0"/>
                  </a:lnTo>
                  <a:lnTo>
                    <a:pt x="6315192" y="399533"/>
                  </a:lnTo>
                  <a:lnTo>
                    <a:pt x="0" y="399533"/>
                  </a:lnTo>
                  <a:close/>
                </a:path>
              </a:pathLst>
            </a:custGeom>
            <a:solidFill>
              <a:srgbClr val="F7B05E"/>
            </a:solidFill>
          </p:spPr>
        </p:sp>
      </p:grpSp>
      <p:sp>
        <p:nvSpPr>
          <p:cNvPr name="Freeform 5" id="5"/>
          <p:cNvSpPr/>
          <p:nvPr/>
        </p:nvSpPr>
        <p:spPr>
          <a:xfrm flipH="false" flipV="false" rot="0">
            <a:off x="13756385" y="555768"/>
            <a:ext cx="2855558" cy="1003015"/>
          </a:xfrm>
          <a:custGeom>
            <a:avLst/>
            <a:gdLst/>
            <a:ahLst/>
            <a:cxnLst/>
            <a:rect r="r" b="b" t="t" l="l"/>
            <a:pathLst>
              <a:path h="1003015" w="2855558">
                <a:moveTo>
                  <a:pt x="0" y="0"/>
                </a:moveTo>
                <a:lnTo>
                  <a:pt x="2855558" y="0"/>
                </a:lnTo>
                <a:lnTo>
                  <a:pt x="2855558" y="1003014"/>
                </a:lnTo>
                <a:lnTo>
                  <a:pt x="0" y="10030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665984" y="1028700"/>
            <a:ext cx="3593316" cy="9149646"/>
          </a:xfrm>
          <a:custGeom>
            <a:avLst/>
            <a:gdLst/>
            <a:ahLst/>
            <a:cxnLst/>
            <a:rect r="r" b="b" t="t" l="l"/>
            <a:pathLst>
              <a:path h="9149646" w="3593316">
                <a:moveTo>
                  <a:pt x="0" y="0"/>
                </a:moveTo>
                <a:lnTo>
                  <a:pt x="3593316" y="0"/>
                </a:lnTo>
                <a:lnTo>
                  <a:pt x="3593316" y="9149646"/>
                </a:lnTo>
                <a:lnTo>
                  <a:pt x="0" y="91496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788463">
            <a:off x="15535689" y="2381208"/>
            <a:ext cx="1429077" cy="914610"/>
          </a:xfrm>
          <a:custGeom>
            <a:avLst/>
            <a:gdLst/>
            <a:ahLst/>
            <a:cxnLst/>
            <a:rect r="r" b="b" t="t" l="l"/>
            <a:pathLst>
              <a:path h="914610" w="1429077">
                <a:moveTo>
                  <a:pt x="0" y="0"/>
                </a:moveTo>
                <a:lnTo>
                  <a:pt x="1429078" y="0"/>
                </a:lnTo>
                <a:lnTo>
                  <a:pt x="1429078" y="914609"/>
                </a:lnTo>
                <a:lnTo>
                  <a:pt x="0" y="9146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10800000">
            <a:off x="-895350" y="843348"/>
            <a:ext cx="12310248" cy="1256380"/>
            <a:chOff x="0" y="0"/>
            <a:chExt cx="3520054" cy="359256"/>
          </a:xfrm>
        </p:grpSpPr>
        <p:sp>
          <p:nvSpPr>
            <p:cNvPr name="Freeform 9" id="9"/>
            <p:cNvSpPr/>
            <p:nvPr/>
          </p:nvSpPr>
          <p:spPr>
            <a:xfrm flipH="false" flipV="false" rot="0">
              <a:off x="0" y="-3810"/>
              <a:ext cx="3523864" cy="364336"/>
            </a:xfrm>
            <a:custGeom>
              <a:avLst/>
              <a:gdLst/>
              <a:ahLst/>
              <a:cxnLst/>
              <a:rect r="r" b="b" t="t" l="l"/>
              <a:pathLst>
                <a:path h="364336" w="3523864">
                  <a:moveTo>
                    <a:pt x="3511164" y="38100"/>
                  </a:moveTo>
                  <a:cubicBezTo>
                    <a:pt x="3509894" y="34290"/>
                    <a:pt x="3509894" y="30480"/>
                    <a:pt x="3509894" y="25400"/>
                  </a:cubicBezTo>
                  <a:cubicBezTo>
                    <a:pt x="3509894" y="11430"/>
                    <a:pt x="3506084" y="6350"/>
                    <a:pt x="3492114" y="5080"/>
                  </a:cubicBezTo>
                  <a:cubicBezTo>
                    <a:pt x="3449106" y="3810"/>
                    <a:pt x="3382364" y="0"/>
                    <a:pt x="3318403" y="5080"/>
                  </a:cubicBezTo>
                  <a:cubicBezTo>
                    <a:pt x="3198824" y="12700"/>
                    <a:pt x="3082025" y="13970"/>
                    <a:pt x="2962446" y="13970"/>
                  </a:cubicBezTo>
                  <a:cubicBezTo>
                    <a:pt x="2781687" y="13970"/>
                    <a:pt x="2603709" y="10160"/>
                    <a:pt x="2422949" y="8890"/>
                  </a:cubicBezTo>
                  <a:cubicBezTo>
                    <a:pt x="2333960" y="7620"/>
                    <a:pt x="2247751" y="7620"/>
                    <a:pt x="2158762" y="8890"/>
                  </a:cubicBezTo>
                  <a:cubicBezTo>
                    <a:pt x="2061430" y="8890"/>
                    <a:pt x="1966879" y="11430"/>
                    <a:pt x="1869547" y="12700"/>
                  </a:cubicBezTo>
                  <a:cubicBezTo>
                    <a:pt x="1797244" y="13970"/>
                    <a:pt x="1727721" y="12700"/>
                    <a:pt x="1655417" y="16510"/>
                  </a:cubicBezTo>
                  <a:cubicBezTo>
                    <a:pt x="1583113" y="20320"/>
                    <a:pt x="1268870" y="20320"/>
                    <a:pt x="1196566" y="19050"/>
                  </a:cubicBezTo>
                  <a:cubicBezTo>
                    <a:pt x="1152072" y="17780"/>
                    <a:pt x="1007464" y="21590"/>
                    <a:pt x="962969" y="21590"/>
                  </a:cubicBezTo>
                  <a:cubicBezTo>
                    <a:pt x="904570" y="21590"/>
                    <a:pt x="843390" y="22860"/>
                    <a:pt x="784991" y="21590"/>
                  </a:cubicBezTo>
                  <a:cubicBezTo>
                    <a:pt x="715468" y="20320"/>
                    <a:pt x="645945" y="19050"/>
                    <a:pt x="576422" y="25400"/>
                  </a:cubicBezTo>
                  <a:cubicBezTo>
                    <a:pt x="506900" y="31750"/>
                    <a:pt x="437377" y="31750"/>
                    <a:pt x="367854" y="29210"/>
                  </a:cubicBezTo>
                  <a:cubicBezTo>
                    <a:pt x="295550" y="26670"/>
                    <a:pt x="226027" y="25400"/>
                    <a:pt x="153724" y="24130"/>
                  </a:cubicBezTo>
                  <a:cubicBezTo>
                    <a:pt x="109229" y="21590"/>
                    <a:pt x="61953" y="20320"/>
                    <a:pt x="39370" y="20320"/>
                  </a:cubicBezTo>
                  <a:cubicBezTo>
                    <a:pt x="26670" y="19050"/>
                    <a:pt x="13970" y="17780"/>
                    <a:pt x="0" y="16510"/>
                  </a:cubicBezTo>
                  <a:cubicBezTo>
                    <a:pt x="0" y="24130"/>
                    <a:pt x="0" y="29210"/>
                    <a:pt x="0" y="33020"/>
                  </a:cubicBezTo>
                  <a:cubicBezTo>
                    <a:pt x="7620" y="71966"/>
                    <a:pt x="3810" y="83968"/>
                    <a:pt x="2540" y="93412"/>
                  </a:cubicBezTo>
                  <a:cubicBezTo>
                    <a:pt x="1270" y="100102"/>
                    <a:pt x="2540" y="106595"/>
                    <a:pt x="2540" y="113284"/>
                  </a:cubicBezTo>
                  <a:cubicBezTo>
                    <a:pt x="3810" y="119384"/>
                    <a:pt x="5080" y="125483"/>
                    <a:pt x="6350" y="131582"/>
                  </a:cubicBezTo>
                  <a:cubicBezTo>
                    <a:pt x="7620" y="137485"/>
                    <a:pt x="6350" y="143388"/>
                    <a:pt x="7620" y="149290"/>
                  </a:cubicBezTo>
                  <a:cubicBezTo>
                    <a:pt x="8890" y="158341"/>
                    <a:pt x="10160" y="167391"/>
                    <a:pt x="11430" y="176442"/>
                  </a:cubicBezTo>
                  <a:cubicBezTo>
                    <a:pt x="11430" y="179787"/>
                    <a:pt x="11430" y="309250"/>
                    <a:pt x="11430" y="312595"/>
                  </a:cubicBezTo>
                  <a:cubicBezTo>
                    <a:pt x="11430" y="328776"/>
                    <a:pt x="15240" y="332586"/>
                    <a:pt x="31750" y="336396"/>
                  </a:cubicBezTo>
                  <a:cubicBezTo>
                    <a:pt x="43180" y="338936"/>
                    <a:pt x="54610" y="341476"/>
                    <a:pt x="73077" y="342746"/>
                  </a:cubicBezTo>
                  <a:cubicBezTo>
                    <a:pt x="187095" y="344016"/>
                    <a:pt x="301112" y="345286"/>
                    <a:pt x="415130" y="345286"/>
                  </a:cubicBezTo>
                  <a:cubicBezTo>
                    <a:pt x="440158" y="345286"/>
                    <a:pt x="465186" y="345286"/>
                    <a:pt x="490214" y="345286"/>
                  </a:cubicBezTo>
                  <a:cubicBezTo>
                    <a:pt x="570861" y="346556"/>
                    <a:pt x="648726" y="350366"/>
                    <a:pt x="729373" y="347826"/>
                  </a:cubicBezTo>
                  <a:cubicBezTo>
                    <a:pt x="815581" y="345286"/>
                    <a:pt x="904570" y="346556"/>
                    <a:pt x="990779" y="347826"/>
                  </a:cubicBezTo>
                  <a:cubicBezTo>
                    <a:pt x="1093672" y="349096"/>
                    <a:pt x="1541400" y="349096"/>
                    <a:pt x="1644293" y="349096"/>
                  </a:cubicBezTo>
                  <a:cubicBezTo>
                    <a:pt x="1730502" y="350366"/>
                    <a:pt x="1816710" y="349096"/>
                    <a:pt x="1902918" y="350366"/>
                  </a:cubicBezTo>
                  <a:cubicBezTo>
                    <a:pt x="1966879" y="350366"/>
                    <a:pt x="2030840" y="352906"/>
                    <a:pt x="2094801" y="351636"/>
                  </a:cubicBezTo>
                  <a:cubicBezTo>
                    <a:pt x="2228285" y="351636"/>
                    <a:pt x="2361769" y="349096"/>
                    <a:pt x="2495253" y="350366"/>
                  </a:cubicBezTo>
                  <a:cubicBezTo>
                    <a:pt x="2698260" y="351636"/>
                    <a:pt x="2901266" y="355446"/>
                    <a:pt x="3104273" y="357986"/>
                  </a:cubicBezTo>
                  <a:cubicBezTo>
                    <a:pt x="3171015" y="359256"/>
                    <a:pt x="3237757" y="357986"/>
                    <a:pt x="3304499" y="356716"/>
                  </a:cubicBezTo>
                  <a:cubicBezTo>
                    <a:pt x="3362898" y="355446"/>
                    <a:pt x="3421297" y="355446"/>
                    <a:pt x="3475604" y="361796"/>
                  </a:cubicBezTo>
                  <a:cubicBezTo>
                    <a:pt x="3488305" y="364336"/>
                    <a:pt x="3497194" y="357986"/>
                    <a:pt x="3498464" y="344016"/>
                  </a:cubicBezTo>
                  <a:cubicBezTo>
                    <a:pt x="3499734" y="328776"/>
                    <a:pt x="3501005" y="313536"/>
                    <a:pt x="3501005" y="310431"/>
                  </a:cubicBezTo>
                  <a:cubicBezTo>
                    <a:pt x="3503544" y="303741"/>
                    <a:pt x="3506084" y="170933"/>
                    <a:pt x="3508624" y="164243"/>
                  </a:cubicBezTo>
                  <a:cubicBezTo>
                    <a:pt x="3509894" y="161686"/>
                    <a:pt x="3509894" y="159128"/>
                    <a:pt x="3509894" y="156767"/>
                  </a:cubicBezTo>
                  <a:cubicBezTo>
                    <a:pt x="3511164" y="150077"/>
                    <a:pt x="3512434" y="143388"/>
                    <a:pt x="3513705" y="136501"/>
                  </a:cubicBezTo>
                  <a:cubicBezTo>
                    <a:pt x="3514974" y="128631"/>
                    <a:pt x="3514974" y="120958"/>
                    <a:pt x="3514974" y="113088"/>
                  </a:cubicBezTo>
                  <a:cubicBezTo>
                    <a:pt x="3514974" y="110530"/>
                    <a:pt x="3516244" y="107972"/>
                    <a:pt x="3516244" y="105611"/>
                  </a:cubicBezTo>
                  <a:cubicBezTo>
                    <a:pt x="3516244" y="99118"/>
                    <a:pt x="3514974" y="92822"/>
                    <a:pt x="3516244" y="86329"/>
                  </a:cubicBezTo>
                  <a:cubicBezTo>
                    <a:pt x="3520055" y="79640"/>
                    <a:pt x="3523864" y="70195"/>
                    <a:pt x="3511164" y="38100"/>
                  </a:cubicBezTo>
                  <a:close/>
                </a:path>
              </a:pathLst>
            </a:custGeom>
            <a:solidFill>
              <a:srgbClr val="F7B05E"/>
            </a:solidFill>
          </p:spPr>
        </p:sp>
      </p:grpSp>
      <p:sp>
        <p:nvSpPr>
          <p:cNvPr name="TextBox 10" id="10"/>
          <p:cNvSpPr txBox="true"/>
          <p:nvPr/>
        </p:nvSpPr>
        <p:spPr>
          <a:xfrm rot="0">
            <a:off x="1028700" y="1019175"/>
            <a:ext cx="10481448" cy="1704975"/>
          </a:xfrm>
          <a:prstGeom prst="rect">
            <a:avLst/>
          </a:prstGeom>
        </p:spPr>
        <p:txBody>
          <a:bodyPr anchor="t" rtlCol="false" tIns="0" lIns="0" bIns="0" rIns="0">
            <a:spAutoFit/>
          </a:bodyPr>
          <a:lstStyle/>
          <a:p>
            <a:pPr algn="l">
              <a:lnSpc>
                <a:spcPts val="6720"/>
              </a:lnSpc>
            </a:pPr>
            <a:r>
              <a:rPr lang="en-US" sz="5600">
                <a:solidFill>
                  <a:srgbClr val="FFFFFF"/>
                </a:solidFill>
                <a:latin typeface="Mali Bold"/>
              </a:rPr>
              <a:t>Cleaning and Preprocessing </a:t>
            </a:r>
          </a:p>
          <a:p>
            <a:pPr algn="l" marL="0" indent="0" lvl="0">
              <a:lnSpc>
                <a:spcPts val="6720"/>
              </a:lnSpc>
            </a:pPr>
          </a:p>
        </p:txBody>
      </p:sp>
      <p:sp>
        <p:nvSpPr>
          <p:cNvPr name="Freeform 11" id="11"/>
          <p:cNvSpPr/>
          <p:nvPr/>
        </p:nvSpPr>
        <p:spPr>
          <a:xfrm flipH="false" flipV="false" rot="-550091">
            <a:off x="12454515" y="8920451"/>
            <a:ext cx="1236045" cy="656649"/>
          </a:xfrm>
          <a:custGeom>
            <a:avLst/>
            <a:gdLst/>
            <a:ahLst/>
            <a:cxnLst/>
            <a:rect r="r" b="b" t="t" l="l"/>
            <a:pathLst>
              <a:path h="656649" w="1236045">
                <a:moveTo>
                  <a:pt x="0" y="0"/>
                </a:moveTo>
                <a:lnTo>
                  <a:pt x="1236045" y="0"/>
                </a:lnTo>
                <a:lnTo>
                  <a:pt x="1236045" y="656648"/>
                </a:lnTo>
                <a:lnTo>
                  <a:pt x="0" y="6566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2100698" y="1961449"/>
            <a:ext cx="971840" cy="961838"/>
          </a:xfrm>
          <a:custGeom>
            <a:avLst/>
            <a:gdLst/>
            <a:ahLst/>
            <a:cxnLst/>
            <a:rect r="r" b="b" t="t" l="l"/>
            <a:pathLst>
              <a:path h="961838" w="971840">
                <a:moveTo>
                  <a:pt x="0" y="0"/>
                </a:moveTo>
                <a:lnTo>
                  <a:pt x="971839" y="0"/>
                </a:lnTo>
                <a:lnTo>
                  <a:pt x="971839" y="961838"/>
                </a:lnTo>
                <a:lnTo>
                  <a:pt x="0" y="961838"/>
                </a:lnTo>
                <a:lnTo>
                  <a:pt x="0" y="0"/>
                </a:lnTo>
                <a:close/>
              </a:path>
            </a:pathLst>
          </a:custGeom>
          <a:blipFill>
            <a:blip r:embed="rId11">
              <a:extLst>
                <a:ext uri="{96DAC541-7B7A-43D3-8B79-37D633B846F1}">
                  <asvg:svgBlip xmlns:asvg="http://schemas.microsoft.com/office/drawing/2016/SVG/main" r:embed="rId12"/>
                </a:ext>
              </a:extLst>
            </a:blip>
            <a:stretch>
              <a:fillRect l="0" t="0" r="-61973" b="-31131"/>
            </a:stretch>
          </a:blipFill>
        </p:spPr>
      </p:sp>
      <p:grpSp>
        <p:nvGrpSpPr>
          <p:cNvPr name="Group 13" id="13"/>
          <p:cNvGrpSpPr/>
          <p:nvPr/>
        </p:nvGrpSpPr>
        <p:grpSpPr>
          <a:xfrm rot="0">
            <a:off x="156575" y="2230733"/>
            <a:ext cx="11944123" cy="7440643"/>
            <a:chOff x="0" y="0"/>
            <a:chExt cx="3145777" cy="1959676"/>
          </a:xfrm>
        </p:grpSpPr>
        <p:sp>
          <p:nvSpPr>
            <p:cNvPr name="Freeform 14" id="14"/>
            <p:cNvSpPr/>
            <p:nvPr/>
          </p:nvSpPr>
          <p:spPr>
            <a:xfrm flipH="false" flipV="false" rot="0">
              <a:off x="0" y="0"/>
              <a:ext cx="3145777" cy="1959676"/>
            </a:xfrm>
            <a:custGeom>
              <a:avLst/>
              <a:gdLst/>
              <a:ahLst/>
              <a:cxnLst/>
              <a:rect r="r" b="b" t="t" l="l"/>
              <a:pathLst>
                <a:path h="1959676" w="3145777">
                  <a:moveTo>
                    <a:pt x="33057" y="0"/>
                  </a:moveTo>
                  <a:lnTo>
                    <a:pt x="3112720" y="0"/>
                  </a:lnTo>
                  <a:cubicBezTo>
                    <a:pt x="3121487" y="0"/>
                    <a:pt x="3129896" y="3483"/>
                    <a:pt x="3136095" y="9682"/>
                  </a:cubicBezTo>
                  <a:cubicBezTo>
                    <a:pt x="3142294" y="15882"/>
                    <a:pt x="3145777" y="24290"/>
                    <a:pt x="3145777" y="33057"/>
                  </a:cubicBezTo>
                  <a:lnTo>
                    <a:pt x="3145777" y="1926618"/>
                  </a:lnTo>
                  <a:cubicBezTo>
                    <a:pt x="3145777" y="1944875"/>
                    <a:pt x="3130977" y="1959676"/>
                    <a:pt x="3112720" y="1959676"/>
                  </a:cubicBezTo>
                  <a:lnTo>
                    <a:pt x="33057" y="1959676"/>
                  </a:lnTo>
                  <a:cubicBezTo>
                    <a:pt x="24290" y="1959676"/>
                    <a:pt x="15882" y="1956193"/>
                    <a:pt x="9682" y="1949993"/>
                  </a:cubicBezTo>
                  <a:cubicBezTo>
                    <a:pt x="3483" y="1943794"/>
                    <a:pt x="0" y="1935386"/>
                    <a:pt x="0" y="1926618"/>
                  </a:cubicBezTo>
                  <a:lnTo>
                    <a:pt x="0" y="33057"/>
                  </a:lnTo>
                  <a:cubicBezTo>
                    <a:pt x="0" y="24290"/>
                    <a:pt x="3483" y="15882"/>
                    <a:pt x="9682" y="9682"/>
                  </a:cubicBezTo>
                  <a:cubicBezTo>
                    <a:pt x="15882" y="3483"/>
                    <a:pt x="24290" y="0"/>
                    <a:pt x="33057" y="0"/>
                  </a:cubicBezTo>
                  <a:close/>
                </a:path>
              </a:pathLst>
            </a:custGeom>
            <a:solidFill>
              <a:srgbClr val="FFFFFF"/>
            </a:solidFill>
          </p:spPr>
        </p:sp>
        <p:sp>
          <p:nvSpPr>
            <p:cNvPr name="TextBox 15" id="15"/>
            <p:cNvSpPr txBox="true"/>
            <p:nvPr/>
          </p:nvSpPr>
          <p:spPr>
            <a:xfrm>
              <a:off x="0" y="-38100"/>
              <a:ext cx="3145777" cy="1997776"/>
            </a:xfrm>
            <a:prstGeom prst="rect">
              <a:avLst/>
            </a:prstGeom>
          </p:spPr>
          <p:txBody>
            <a:bodyPr anchor="ctr" rtlCol="false" tIns="50800" lIns="50800" bIns="50800" rIns="50800"/>
            <a:lstStyle/>
            <a:p>
              <a:pPr algn="ctr" marL="410209" indent="-205105" lvl="1">
                <a:lnSpc>
                  <a:spcPts val="2659"/>
                </a:lnSpc>
                <a:buAutoNum type="arabicPeriod" startAt="1"/>
              </a:pPr>
            </a:p>
          </p:txBody>
        </p:sp>
      </p:grpSp>
      <p:sp>
        <p:nvSpPr>
          <p:cNvPr name="TextBox 16" id="16"/>
          <p:cNvSpPr txBox="true"/>
          <p:nvPr/>
        </p:nvSpPr>
        <p:spPr>
          <a:xfrm rot="0">
            <a:off x="156575" y="2771837"/>
            <a:ext cx="4500511"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Remove Numbers</a:t>
            </a:r>
          </a:p>
        </p:txBody>
      </p:sp>
      <p:sp>
        <p:nvSpPr>
          <p:cNvPr name="TextBox 17" id="17"/>
          <p:cNvSpPr txBox="true"/>
          <p:nvPr/>
        </p:nvSpPr>
        <p:spPr>
          <a:xfrm rot="0">
            <a:off x="156575" y="3585810"/>
            <a:ext cx="8907093"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 Remove URLs, Mentions, and Hashtags</a:t>
            </a:r>
          </a:p>
        </p:txBody>
      </p:sp>
      <p:sp>
        <p:nvSpPr>
          <p:cNvPr name="TextBox 18" id="18"/>
          <p:cNvSpPr txBox="true"/>
          <p:nvPr/>
        </p:nvSpPr>
        <p:spPr>
          <a:xfrm rot="0">
            <a:off x="156575" y="4432900"/>
            <a:ext cx="11787602"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Remove Non-Arabic Characters and Special Symbols</a:t>
            </a:r>
          </a:p>
        </p:txBody>
      </p:sp>
      <p:sp>
        <p:nvSpPr>
          <p:cNvPr name="TextBox 19" id="19"/>
          <p:cNvSpPr txBox="true"/>
          <p:nvPr/>
        </p:nvSpPr>
        <p:spPr>
          <a:xfrm rot="0">
            <a:off x="156575" y="5279990"/>
            <a:ext cx="9898018"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 Remove Newline Characters &amp; Punctuation</a:t>
            </a:r>
          </a:p>
        </p:txBody>
      </p:sp>
      <p:sp>
        <p:nvSpPr>
          <p:cNvPr name="TextBox 20" id="20"/>
          <p:cNvSpPr txBox="true"/>
          <p:nvPr/>
        </p:nvSpPr>
        <p:spPr>
          <a:xfrm rot="0">
            <a:off x="156575" y="6022071"/>
            <a:ext cx="5972061"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Remove Arabic Diacritics</a:t>
            </a:r>
          </a:p>
        </p:txBody>
      </p:sp>
      <p:sp>
        <p:nvSpPr>
          <p:cNvPr name="TextBox 21" id="21"/>
          <p:cNvSpPr txBox="true"/>
          <p:nvPr/>
        </p:nvSpPr>
        <p:spPr>
          <a:xfrm rot="0">
            <a:off x="156575" y="6869161"/>
            <a:ext cx="7193135"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Remove Repeated Characters</a:t>
            </a:r>
          </a:p>
        </p:txBody>
      </p:sp>
      <p:sp>
        <p:nvSpPr>
          <p:cNvPr name="TextBox 22" id="22"/>
          <p:cNvSpPr txBox="true"/>
          <p:nvPr/>
        </p:nvSpPr>
        <p:spPr>
          <a:xfrm rot="0">
            <a:off x="156575" y="7716251"/>
            <a:ext cx="6473015"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Remove Arabic Stopwords</a:t>
            </a:r>
          </a:p>
        </p:txBody>
      </p:sp>
      <p:sp>
        <p:nvSpPr>
          <p:cNvPr name="TextBox 23" id="23"/>
          <p:cNvSpPr txBox="true"/>
          <p:nvPr/>
        </p:nvSpPr>
        <p:spPr>
          <a:xfrm rot="0">
            <a:off x="156575" y="8563341"/>
            <a:ext cx="4366857"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Arabic Stemmer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41" t="-189753" r="-86192" b="-48261"/>
            </a:stretch>
          </a:blipFill>
        </p:spPr>
      </p:sp>
      <p:grpSp>
        <p:nvGrpSpPr>
          <p:cNvPr name="Group 3" id="3"/>
          <p:cNvGrpSpPr/>
          <p:nvPr/>
        </p:nvGrpSpPr>
        <p:grpSpPr>
          <a:xfrm rot="0">
            <a:off x="1562100" y="1488832"/>
            <a:ext cx="11941840" cy="6642586"/>
            <a:chOff x="0" y="0"/>
            <a:chExt cx="4039585" cy="2246998"/>
          </a:xfrm>
        </p:grpSpPr>
        <p:sp>
          <p:nvSpPr>
            <p:cNvPr name="Freeform 4" id="4"/>
            <p:cNvSpPr/>
            <p:nvPr/>
          </p:nvSpPr>
          <p:spPr>
            <a:xfrm flipH="false" flipV="false" rot="0">
              <a:off x="0" y="0"/>
              <a:ext cx="4039586" cy="2246998"/>
            </a:xfrm>
            <a:custGeom>
              <a:avLst/>
              <a:gdLst/>
              <a:ahLst/>
              <a:cxnLst/>
              <a:rect r="r" b="b" t="t" l="l"/>
              <a:pathLst>
                <a:path h="2246998" w="4039586">
                  <a:moveTo>
                    <a:pt x="0" y="0"/>
                  </a:moveTo>
                  <a:lnTo>
                    <a:pt x="4039586" y="0"/>
                  </a:lnTo>
                  <a:lnTo>
                    <a:pt x="4039586" y="2246998"/>
                  </a:lnTo>
                  <a:lnTo>
                    <a:pt x="0" y="2246998"/>
                  </a:lnTo>
                  <a:close/>
                </a:path>
              </a:pathLst>
            </a:custGeom>
            <a:solidFill>
              <a:srgbClr val="87A558">
                <a:alpha val="94902"/>
              </a:srgbClr>
            </a:solidFill>
          </p:spPr>
        </p:sp>
      </p:grpSp>
      <p:grpSp>
        <p:nvGrpSpPr>
          <p:cNvPr name="Group 5" id="5"/>
          <p:cNvGrpSpPr/>
          <p:nvPr/>
        </p:nvGrpSpPr>
        <p:grpSpPr>
          <a:xfrm rot="0">
            <a:off x="-193035" y="9258300"/>
            <a:ext cx="18674069" cy="1125438"/>
            <a:chOff x="0" y="0"/>
            <a:chExt cx="6316907" cy="380704"/>
          </a:xfrm>
        </p:grpSpPr>
        <p:sp>
          <p:nvSpPr>
            <p:cNvPr name="Freeform 6" id="6"/>
            <p:cNvSpPr/>
            <p:nvPr/>
          </p:nvSpPr>
          <p:spPr>
            <a:xfrm flipH="false" flipV="false" rot="0">
              <a:off x="0" y="0"/>
              <a:ext cx="6316907" cy="380704"/>
            </a:xfrm>
            <a:custGeom>
              <a:avLst/>
              <a:gdLst/>
              <a:ahLst/>
              <a:cxnLst/>
              <a:rect r="r" b="b" t="t" l="l"/>
              <a:pathLst>
                <a:path h="380704" w="6316907">
                  <a:moveTo>
                    <a:pt x="0" y="0"/>
                  </a:moveTo>
                  <a:lnTo>
                    <a:pt x="6316907" y="0"/>
                  </a:lnTo>
                  <a:lnTo>
                    <a:pt x="6316907" y="380704"/>
                  </a:lnTo>
                  <a:lnTo>
                    <a:pt x="0" y="380704"/>
                  </a:lnTo>
                  <a:close/>
                </a:path>
              </a:pathLst>
            </a:custGeom>
            <a:solidFill>
              <a:srgbClr val="6D4649"/>
            </a:solidFill>
          </p:spPr>
        </p:sp>
      </p:grpSp>
      <p:sp>
        <p:nvSpPr>
          <p:cNvPr name="Freeform 7" id="7"/>
          <p:cNvSpPr/>
          <p:nvPr/>
        </p:nvSpPr>
        <p:spPr>
          <a:xfrm flipH="false" flipV="false" rot="843466">
            <a:off x="12277764" y="266850"/>
            <a:ext cx="3967069" cy="2305859"/>
          </a:xfrm>
          <a:custGeom>
            <a:avLst/>
            <a:gdLst/>
            <a:ahLst/>
            <a:cxnLst/>
            <a:rect r="r" b="b" t="t" l="l"/>
            <a:pathLst>
              <a:path h="2305859" w="3967069">
                <a:moveTo>
                  <a:pt x="0" y="0"/>
                </a:moveTo>
                <a:lnTo>
                  <a:pt x="3967070" y="0"/>
                </a:lnTo>
                <a:lnTo>
                  <a:pt x="3967070" y="2305859"/>
                </a:lnTo>
                <a:lnTo>
                  <a:pt x="0" y="2305859"/>
                </a:lnTo>
                <a:lnTo>
                  <a:pt x="0" y="0"/>
                </a:lnTo>
                <a:close/>
              </a:path>
            </a:pathLst>
          </a:custGeom>
          <a:blipFill>
            <a:blip r:embed="rId3"/>
            <a:stretch>
              <a:fillRect l="0" t="0" r="0" b="0"/>
            </a:stretch>
          </a:blipFill>
        </p:spPr>
      </p:sp>
      <p:sp>
        <p:nvSpPr>
          <p:cNvPr name="Freeform 8" id="8"/>
          <p:cNvSpPr/>
          <p:nvPr/>
        </p:nvSpPr>
        <p:spPr>
          <a:xfrm flipH="false" flipV="false" rot="-999679">
            <a:off x="647879" y="679363"/>
            <a:ext cx="1828443" cy="1093741"/>
          </a:xfrm>
          <a:custGeom>
            <a:avLst/>
            <a:gdLst/>
            <a:ahLst/>
            <a:cxnLst/>
            <a:rect r="r" b="b" t="t" l="l"/>
            <a:pathLst>
              <a:path h="1093741" w="1828443">
                <a:moveTo>
                  <a:pt x="0" y="0"/>
                </a:moveTo>
                <a:lnTo>
                  <a:pt x="1828442" y="0"/>
                </a:lnTo>
                <a:lnTo>
                  <a:pt x="1828442" y="1093742"/>
                </a:lnTo>
                <a:lnTo>
                  <a:pt x="0" y="1093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886112">
            <a:off x="13751093" y="3685223"/>
            <a:ext cx="3596576" cy="2405210"/>
          </a:xfrm>
          <a:custGeom>
            <a:avLst/>
            <a:gdLst/>
            <a:ahLst/>
            <a:cxnLst/>
            <a:rect r="r" b="b" t="t" l="l"/>
            <a:pathLst>
              <a:path h="2405210" w="3596576">
                <a:moveTo>
                  <a:pt x="0" y="0"/>
                </a:moveTo>
                <a:lnTo>
                  <a:pt x="3596576" y="0"/>
                </a:lnTo>
                <a:lnTo>
                  <a:pt x="3596576" y="2405210"/>
                </a:lnTo>
                <a:lnTo>
                  <a:pt x="0" y="2405210"/>
                </a:lnTo>
                <a:lnTo>
                  <a:pt x="0" y="0"/>
                </a:lnTo>
                <a:close/>
              </a:path>
            </a:pathLst>
          </a:custGeom>
          <a:blipFill>
            <a:blip r:embed="rId6"/>
            <a:stretch>
              <a:fillRect l="0" t="0" r="0" b="0"/>
            </a:stretch>
          </a:blipFill>
        </p:spPr>
      </p:sp>
      <p:sp>
        <p:nvSpPr>
          <p:cNvPr name="Freeform 10" id="10"/>
          <p:cNvSpPr/>
          <p:nvPr/>
        </p:nvSpPr>
        <p:spPr>
          <a:xfrm flipH="false" flipV="false" rot="1178646">
            <a:off x="13075702" y="6430709"/>
            <a:ext cx="2928812" cy="2405287"/>
          </a:xfrm>
          <a:custGeom>
            <a:avLst/>
            <a:gdLst/>
            <a:ahLst/>
            <a:cxnLst/>
            <a:rect r="r" b="b" t="t" l="l"/>
            <a:pathLst>
              <a:path h="2405287" w="2928812">
                <a:moveTo>
                  <a:pt x="0" y="0"/>
                </a:moveTo>
                <a:lnTo>
                  <a:pt x="2928812" y="0"/>
                </a:lnTo>
                <a:lnTo>
                  <a:pt x="2928812" y="2405287"/>
                </a:lnTo>
                <a:lnTo>
                  <a:pt x="0" y="2405287"/>
                </a:lnTo>
                <a:lnTo>
                  <a:pt x="0" y="0"/>
                </a:lnTo>
                <a:close/>
              </a:path>
            </a:pathLst>
          </a:custGeom>
          <a:blipFill>
            <a:blip r:embed="rId7"/>
            <a:stretch>
              <a:fillRect l="0" t="0" r="0" b="0"/>
            </a:stretch>
          </a:blipFill>
        </p:spPr>
      </p:sp>
      <p:sp>
        <p:nvSpPr>
          <p:cNvPr name="Freeform 11" id="11"/>
          <p:cNvSpPr/>
          <p:nvPr/>
        </p:nvSpPr>
        <p:spPr>
          <a:xfrm flipH="false" flipV="false" rot="520806">
            <a:off x="6327323" y="-917314"/>
            <a:ext cx="3548853" cy="3548853"/>
          </a:xfrm>
          <a:custGeom>
            <a:avLst/>
            <a:gdLst/>
            <a:ahLst/>
            <a:cxnLst/>
            <a:rect r="r" b="b" t="t" l="l"/>
            <a:pathLst>
              <a:path h="3548853" w="3548853">
                <a:moveTo>
                  <a:pt x="0" y="0"/>
                </a:moveTo>
                <a:lnTo>
                  <a:pt x="3548854" y="0"/>
                </a:lnTo>
                <a:lnTo>
                  <a:pt x="3548854" y="3548853"/>
                </a:lnTo>
                <a:lnTo>
                  <a:pt x="0" y="3548853"/>
                </a:lnTo>
                <a:lnTo>
                  <a:pt x="0" y="0"/>
                </a:lnTo>
                <a:close/>
              </a:path>
            </a:pathLst>
          </a:custGeom>
          <a:blipFill>
            <a:blip r:embed="rId8"/>
            <a:stretch>
              <a:fillRect l="0" t="0" r="0" b="0"/>
            </a:stretch>
          </a:blipFill>
        </p:spPr>
      </p:sp>
      <p:sp>
        <p:nvSpPr>
          <p:cNvPr name="Freeform 12" id="12"/>
          <p:cNvSpPr/>
          <p:nvPr/>
        </p:nvSpPr>
        <p:spPr>
          <a:xfrm flipH="false" flipV="false" rot="513535">
            <a:off x="7914205" y="7451730"/>
            <a:ext cx="3555969" cy="2378054"/>
          </a:xfrm>
          <a:custGeom>
            <a:avLst/>
            <a:gdLst/>
            <a:ahLst/>
            <a:cxnLst/>
            <a:rect r="r" b="b" t="t" l="l"/>
            <a:pathLst>
              <a:path h="2378054" w="3555969">
                <a:moveTo>
                  <a:pt x="0" y="0"/>
                </a:moveTo>
                <a:lnTo>
                  <a:pt x="3555969" y="0"/>
                </a:lnTo>
                <a:lnTo>
                  <a:pt x="3555969" y="2378054"/>
                </a:lnTo>
                <a:lnTo>
                  <a:pt x="0" y="2378054"/>
                </a:lnTo>
                <a:lnTo>
                  <a:pt x="0" y="0"/>
                </a:lnTo>
                <a:close/>
              </a:path>
            </a:pathLst>
          </a:custGeom>
          <a:blipFill>
            <a:blip r:embed="rId9"/>
            <a:stretch>
              <a:fillRect l="0" t="0" r="0" b="0"/>
            </a:stretch>
          </a:blipFill>
        </p:spPr>
      </p:sp>
      <p:sp>
        <p:nvSpPr>
          <p:cNvPr name="TextBox 13" id="13"/>
          <p:cNvSpPr txBox="true"/>
          <p:nvPr/>
        </p:nvSpPr>
        <p:spPr>
          <a:xfrm rot="0">
            <a:off x="2594734" y="2986087"/>
            <a:ext cx="9306210" cy="3638550"/>
          </a:xfrm>
          <a:prstGeom prst="rect">
            <a:avLst/>
          </a:prstGeom>
        </p:spPr>
        <p:txBody>
          <a:bodyPr anchor="t" rtlCol="false" tIns="0" lIns="0" bIns="0" rIns="0">
            <a:spAutoFit/>
          </a:bodyPr>
          <a:lstStyle/>
          <a:p>
            <a:pPr algn="ctr">
              <a:lnSpc>
                <a:spcPts val="9902"/>
              </a:lnSpc>
            </a:pPr>
            <a:r>
              <a:rPr lang="en-US" sz="8251">
                <a:solidFill>
                  <a:srgbClr val="FFFFFF"/>
                </a:solidFill>
                <a:latin typeface="Mali Bold"/>
              </a:rPr>
              <a:t> MODELS &amp; EVALUATION</a:t>
            </a:r>
          </a:p>
          <a:p>
            <a:pPr algn="l" marL="0" indent="0" lvl="0">
              <a:lnSpc>
                <a:spcPts val="882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41" t="-189753" r="-86192" b="-48261"/>
            </a:stretch>
          </a:blipFill>
        </p:spPr>
      </p:sp>
      <p:grpSp>
        <p:nvGrpSpPr>
          <p:cNvPr name="Group 3" id="3"/>
          <p:cNvGrpSpPr/>
          <p:nvPr/>
        </p:nvGrpSpPr>
        <p:grpSpPr>
          <a:xfrm rot="-10800000">
            <a:off x="291594" y="342472"/>
            <a:ext cx="11279552" cy="1411586"/>
            <a:chOff x="0" y="0"/>
            <a:chExt cx="2870702" cy="359256"/>
          </a:xfrm>
        </p:grpSpPr>
        <p:sp>
          <p:nvSpPr>
            <p:cNvPr name="Freeform 4" id="4"/>
            <p:cNvSpPr/>
            <p:nvPr/>
          </p:nvSpPr>
          <p:spPr>
            <a:xfrm flipH="false" flipV="false" rot="0">
              <a:off x="0" y="-3810"/>
              <a:ext cx="2874512" cy="364336"/>
            </a:xfrm>
            <a:custGeom>
              <a:avLst/>
              <a:gdLst/>
              <a:ahLst/>
              <a:cxnLst/>
              <a:rect r="r" b="b" t="t" l="l"/>
              <a:pathLst>
                <a:path h="364336" w="2874512">
                  <a:moveTo>
                    <a:pt x="2861812" y="38100"/>
                  </a:moveTo>
                  <a:cubicBezTo>
                    <a:pt x="2860542" y="34290"/>
                    <a:pt x="2860542" y="30480"/>
                    <a:pt x="2860542" y="25400"/>
                  </a:cubicBezTo>
                  <a:cubicBezTo>
                    <a:pt x="2860542" y="11430"/>
                    <a:pt x="2856732" y="6350"/>
                    <a:pt x="2842762" y="5080"/>
                  </a:cubicBezTo>
                  <a:cubicBezTo>
                    <a:pt x="2804584" y="3810"/>
                    <a:pt x="2750535" y="0"/>
                    <a:pt x="2698738" y="5080"/>
                  </a:cubicBezTo>
                  <a:cubicBezTo>
                    <a:pt x="2601901" y="12700"/>
                    <a:pt x="2507315" y="13970"/>
                    <a:pt x="2410478" y="13970"/>
                  </a:cubicBezTo>
                  <a:cubicBezTo>
                    <a:pt x="2264096" y="13970"/>
                    <a:pt x="2119966" y="10160"/>
                    <a:pt x="1973583" y="8890"/>
                  </a:cubicBezTo>
                  <a:cubicBezTo>
                    <a:pt x="1901518" y="7620"/>
                    <a:pt x="1831705" y="7620"/>
                    <a:pt x="1759640" y="8890"/>
                  </a:cubicBezTo>
                  <a:cubicBezTo>
                    <a:pt x="1680819" y="8890"/>
                    <a:pt x="1604250" y="11430"/>
                    <a:pt x="1525428" y="12700"/>
                  </a:cubicBezTo>
                  <a:cubicBezTo>
                    <a:pt x="1466875" y="13970"/>
                    <a:pt x="1410575" y="12700"/>
                    <a:pt x="1352022" y="16510"/>
                  </a:cubicBezTo>
                  <a:cubicBezTo>
                    <a:pt x="1293469" y="20320"/>
                    <a:pt x="1038989" y="20320"/>
                    <a:pt x="980436" y="19050"/>
                  </a:cubicBezTo>
                  <a:cubicBezTo>
                    <a:pt x="944403" y="17780"/>
                    <a:pt x="827297" y="21590"/>
                    <a:pt x="791265" y="21590"/>
                  </a:cubicBezTo>
                  <a:cubicBezTo>
                    <a:pt x="743972" y="21590"/>
                    <a:pt x="694427" y="22860"/>
                    <a:pt x="647135" y="21590"/>
                  </a:cubicBezTo>
                  <a:cubicBezTo>
                    <a:pt x="590834" y="20320"/>
                    <a:pt x="534533" y="19050"/>
                    <a:pt x="478232" y="25400"/>
                  </a:cubicBezTo>
                  <a:cubicBezTo>
                    <a:pt x="421931" y="31750"/>
                    <a:pt x="365630" y="31750"/>
                    <a:pt x="309329" y="29210"/>
                  </a:cubicBezTo>
                  <a:cubicBezTo>
                    <a:pt x="250777" y="26670"/>
                    <a:pt x="194476" y="25400"/>
                    <a:pt x="135923" y="24130"/>
                  </a:cubicBezTo>
                  <a:cubicBezTo>
                    <a:pt x="99890" y="21590"/>
                    <a:pt x="61606" y="20320"/>
                    <a:pt x="39370" y="20320"/>
                  </a:cubicBezTo>
                  <a:cubicBezTo>
                    <a:pt x="26670" y="19050"/>
                    <a:pt x="13970" y="17780"/>
                    <a:pt x="0" y="16510"/>
                  </a:cubicBezTo>
                  <a:cubicBezTo>
                    <a:pt x="0" y="24130"/>
                    <a:pt x="0" y="29210"/>
                    <a:pt x="0" y="33020"/>
                  </a:cubicBezTo>
                  <a:cubicBezTo>
                    <a:pt x="7620" y="71966"/>
                    <a:pt x="3810" y="83968"/>
                    <a:pt x="2540" y="93412"/>
                  </a:cubicBezTo>
                  <a:cubicBezTo>
                    <a:pt x="1270" y="100102"/>
                    <a:pt x="2540" y="106595"/>
                    <a:pt x="2540" y="113284"/>
                  </a:cubicBezTo>
                  <a:cubicBezTo>
                    <a:pt x="3810" y="119384"/>
                    <a:pt x="5080" y="125483"/>
                    <a:pt x="6350" y="131582"/>
                  </a:cubicBezTo>
                  <a:cubicBezTo>
                    <a:pt x="7620" y="137485"/>
                    <a:pt x="6350" y="143388"/>
                    <a:pt x="7620" y="149290"/>
                  </a:cubicBezTo>
                  <a:cubicBezTo>
                    <a:pt x="8890" y="158341"/>
                    <a:pt x="10160" y="167391"/>
                    <a:pt x="11430" y="176442"/>
                  </a:cubicBezTo>
                  <a:cubicBezTo>
                    <a:pt x="11430" y="179787"/>
                    <a:pt x="11430" y="309250"/>
                    <a:pt x="11430" y="312595"/>
                  </a:cubicBezTo>
                  <a:cubicBezTo>
                    <a:pt x="11430" y="328776"/>
                    <a:pt x="15240" y="332586"/>
                    <a:pt x="31750" y="336396"/>
                  </a:cubicBezTo>
                  <a:cubicBezTo>
                    <a:pt x="43180" y="338936"/>
                    <a:pt x="54610" y="341476"/>
                    <a:pt x="70614" y="342746"/>
                  </a:cubicBezTo>
                  <a:cubicBezTo>
                    <a:pt x="162947" y="344016"/>
                    <a:pt x="255281" y="345286"/>
                    <a:pt x="347614" y="345286"/>
                  </a:cubicBezTo>
                  <a:cubicBezTo>
                    <a:pt x="367883" y="345286"/>
                    <a:pt x="388151" y="345286"/>
                    <a:pt x="408419" y="345286"/>
                  </a:cubicBezTo>
                  <a:cubicBezTo>
                    <a:pt x="473728" y="346556"/>
                    <a:pt x="536785" y="350366"/>
                    <a:pt x="602094" y="347826"/>
                  </a:cubicBezTo>
                  <a:cubicBezTo>
                    <a:pt x="671907" y="345286"/>
                    <a:pt x="743972" y="346556"/>
                    <a:pt x="813785" y="347826"/>
                  </a:cubicBezTo>
                  <a:cubicBezTo>
                    <a:pt x="897111" y="349096"/>
                    <a:pt x="1259688" y="349096"/>
                    <a:pt x="1343014" y="349096"/>
                  </a:cubicBezTo>
                  <a:cubicBezTo>
                    <a:pt x="1412827" y="350366"/>
                    <a:pt x="1482640" y="349096"/>
                    <a:pt x="1552453" y="350366"/>
                  </a:cubicBezTo>
                  <a:cubicBezTo>
                    <a:pt x="1604250" y="350366"/>
                    <a:pt x="1656046" y="352906"/>
                    <a:pt x="1707843" y="351636"/>
                  </a:cubicBezTo>
                  <a:cubicBezTo>
                    <a:pt x="1815941" y="351636"/>
                    <a:pt x="1924039" y="349096"/>
                    <a:pt x="2032136" y="350366"/>
                  </a:cubicBezTo>
                  <a:cubicBezTo>
                    <a:pt x="2196535" y="351636"/>
                    <a:pt x="2360933" y="355446"/>
                    <a:pt x="2525332" y="357986"/>
                  </a:cubicBezTo>
                  <a:cubicBezTo>
                    <a:pt x="2579381" y="359256"/>
                    <a:pt x="2633430" y="357986"/>
                    <a:pt x="2687478" y="356716"/>
                  </a:cubicBezTo>
                  <a:cubicBezTo>
                    <a:pt x="2734771" y="355446"/>
                    <a:pt x="2782064" y="355446"/>
                    <a:pt x="2826252" y="361796"/>
                  </a:cubicBezTo>
                  <a:cubicBezTo>
                    <a:pt x="2838952" y="364336"/>
                    <a:pt x="2847842" y="357986"/>
                    <a:pt x="2849112" y="344016"/>
                  </a:cubicBezTo>
                  <a:cubicBezTo>
                    <a:pt x="2850382" y="328776"/>
                    <a:pt x="2851652" y="313536"/>
                    <a:pt x="2851652" y="310431"/>
                  </a:cubicBezTo>
                  <a:cubicBezTo>
                    <a:pt x="2854192" y="303741"/>
                    <a:pt x="2856732" y="170933"/>
                    <a:pt x="2859272" y="164243"/>
                  </a:cubicBezTo>
                  <a:cubicBezTo>
                    <a:pt x="2860542" y="161686"/>
                    <a:pt x="2860542" y="159128"/>
                    <a:pt x="2860542" y="156767"/>
                  </a:cubicBezTo>
                  <a:cubicBezTo>
                    <a:pt x="2861812" y="150077"/>
                    <a:pt x="2863082" y="143388"/>
                    <a:pt x="2864352" y="136501"/>
                  </a:cubicBezTo>
                  <a:cubicBezTo>
                    <a:pt x="2865622" y="128631"/>
                    <a:pt x="2865622" y="120958"/>
                    <a:pt x="2865622" y="113088"/>
                  </a:cubicBezTo>
                  <a:cubicBezTo>
                    <a:pt x="2865622" y="110530"/>
                    <a:pt x="2866892" y="107972"/>
                    <a:pt x="2866892" y="105611"/>
                  </a:cubicBezTo>
                  <a:cubicBezTo>
                    <a:pt x="2866892" y="99118"/>
                    <a:pt x="2865622" y="92822"/>
                    <a:pt x="2866892" y="86329"/>
                  </a:cubicBezTo>
                  <a:cubicBezTo>
                    <a:pt x="2870702" y="79640"/>
                    <a:pt x="2874512" y="70195"/>
                    <a:pt x="2861812" y="38100"/>
                  </a:cubicBezTo>
                  <a:close/>
                </a:path>
              </a:pathLst>
            </a:custGeom>
            <a:solidFill>
              <a:srgbClr val="87A558"/>
            </a:solidFill>
          </p:spPr>
        </p:sp>
      </p:grpSp>
      <p:grpSp>
        <p:nvGrpSpPr>
          <p:cNvPr name="Group 5" id="5"/>
          <p:cNvGrpSpPr/>
          <p:nvPr/>
        </p:nvGrpSpPr>
        <p:grpSpPr>
          <a:xfrm rot="0">
            <a:off x="-193035" y="9258300"/>
            <a:ext cx="18674069" cy="1125438"/>
            <a:chOff x="0" y="0"/>
            <a:chExt cx="6316907" cy="380704"/>
          </a:xfrm>
        </p:grpSpPr>
        <p:sp>
          <p:nvSpPr>
            <p:cNvPr name="Freeform 6" id="6"/>
            <p:cNvSpPr/>
            <p:nvPr/>
          </p:nvSpPr>
          <p:spPr>
            <a:xfrm flipH="false" flipV="false" rot="0">
              <a:off x="0" y="0"/>
              <a:ext cx="6316907" cy="380704"/>
            </a:xfrm>
            <a:custGeom>
              <a:avLst/>
              <a:gdLst/>
              <a:ahLst/>
              <a:cxnLst/>
              <a:rect r="r" b="b" t="t" l="l"/>
              <a:pathLst>
                <a:path h="380704" w="6316907">
                  <a:moveTo>
                    <a:pt x="0" y="0"/>
                  </a:moveTo>
                  <a:lnTo>
                    <a:pt x="6316907" y="0"/>
                  </a:lnTo>
                  <a:lnTo>
                    <a:pt x="6316907" y="380704"/>
                  </a:lnTo>
                  <a:lnTo>
                    <a:pt x="0" y="380704"/>
                  </a:lnTo>
                  <a:close/>
                </a:path>
              </a:pathLst>
            </a:custGeom>
            <a:solidFill>
              <a:srgbClr val="F7B05E"/>
            </a:solidFill>
          </p:spPr>
        </p:sp>
      </p:grpSp>
      <p:sp>
        <p:nvSpPr>
          <p:cNvPr name="Freeform 7" id="7"/>
          <p:cNvSpPr/>
          <p:nvPr/>
        </p:nvSpPr>
        <p:spPr>
          <a:xfrm flipH="false" flipV="false" rot="0">
            <a:off x="721924" y="2739016"/>
            <a:ext cx="1261821" cy="1400079"/>
          </a:xfrm>
          <a:custGeom>
            <a:avLst/>
            <a:gdLst/>
            <a:ahLst/>
            <a:cxnLst/>
            <a:rect r="r" b="b" t="t" l="l"/>
            <a:pathLst>
              <a:path h="1400079" w="1261821">
                <a:moveTo>
                  <a:pt x="0" y="0"/>
                </a:moveTo>
                <a:lnTo>
                  <a:pt x="1261821" y="0"/>
                </a:lnTo>
                <a:lnTo>
                  <a:pt x="1261821" y="1400079"/>
                </a:lnTo>
                <a:lnTo>
                  <a:pt x="0" y="14000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0"/>
            <a:ext cx="18481035" cy="12464467"/>
          </a:xfrm>
          <a:custGeom>
            <a:avLst/>
            <a:gdLst/>
            <a:ahLst/>
            <a:cxnLst/>
            <a:rect r="r" b="b" t="t" l="l"/>
            <a:pathLst>
              <a:path h="12464467" w="18481035">
                <a:moveTo>
                  <a:pt x="0" y="0"/>
                </a:moveTo>
                <a:lnTo>
                  <a:pt x="18481035" y="0"/>
                </a:lnTo>
                <a:lnTo>
                  <a:pt x="18481035" y="12464467"/>
                </a:lnTo>
                <a:lnTo>
                  <a:pt x="0" y="12464467"/>
                </a:lnTo>
                <a:lnTo>
                  <a:pt x="0" y="0"/>
                </a:lnTo>
                <a:close/>
              </a:path>
            </a:pathLst>
          </a:custGeom>
          <a:blipFill>
            <a:blip r:embed="rId5">
              <a:alphaModFix amt="7999"/>
            </a:blip>
            <a:stretch>
              <a:fillRect l="0" t="-849" r="-132" b="-849"/>
            </a:stretch>
          </a:blipFill>
        </p:spPr>
      </p:sp>
      <p:sp>
        <p:nvSpPr>
          <p:cNvPr name="Freeform 9" id="9"/>
          <p:cNvSpPr/>
          <p:nvPr/>
        </p:nvSpPr>
        <p:spPr>
          <a:xfrm flipH="false" flipV="false" rot="0">
            <a:off x="1983745" y="2041356"/>
            <a:ext cx="14815509" cy="6995423"/>
          </a:xfrm>
          <a:custGeom>
            <a:avLst/>
            <a:gdLst/>
            <a:ahLst/>
            <a:cxnLst/>
            <a:rect r="r" b="b" t="t" l="l"/>
            <a:pathLst>
              <a:path h="6995423" w="14815509">
                <a:moveTo>
                  <a:pt x="0" y="0"/>
                </a:moveTo>
                <a:lnTo>
                  <a:pt x="14815509" y="0"/>
                </a:lnTo>
                <a:lnTo>
                  <a:pt x="14815509" y="6995423"/>
                </a:lnTo>
                <a:lnTo>
                  <a:pt x="0" y="6995423"/>
                </a:lnTo>
                <a:lnTo>
                  <a:pt x="0" y="0"/>
                </a:lnTo>
                <a:close/>
              </a:path>
            </a:pathLst>
          </a:custGeom>
          <a:blipFill>
            <a:blip r:embed="rId6"/>
            <a:stretch>
              <a:fillRect l="0" t="0" r="0" b="0"/>
            </a:stretch>
          </a:blipFill>
        </p:spPr>
      </p:sp>
      <p:sp>
        <p:nvSpPr>
          <p:cNvPr name="TextBox 10" id="10"/>
          <p:cNvSpPr txBox="true"/>
          <p:nvPr/>
        </p:nvSpPr>
        <p:spPr>
          <a:xfrm rot="0">
            <a:off x="643845" y="638422"/>
            <a:ext cx="10575051" cy="819684"/>
          </a:xfrm>
          <a:prstGeom prst="rect">
            <a:avLst/>
          </a:prstGeom>
        </p:spPr>
        <p:txBody>
          <a:bodyPr anchor="t" rtlCol="false" tIns="0" lIns="0" bIns="0" rIns="0">
            <a:spAutoFit/>
          </a:bodyPr>
          <a:lstStyle/>
          <a:p>
            <a:pPr algn="l">
              <a:lnSpc>
                <a:spcPts val="6496"/>
              </a:lnSpc>
            </a:pPr>
            <a:r>
              <a:rPr lang="en-US" sz="5413">
                <a:solidFill>
                  <a:srgbClr val="FFFFFF"/>
                </a:solidFill>
                <a:latin typeface="Canva Sans Bold"/>
              </a:rPr>
              <a:t>Logistic Regression with TF-IDF</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41" t="-189753" r="-86192" b="-48261"/>
            </a:stretch>
          </a:blipFill>
        </p:spPr>
      </p:sp>
      <p:grpSp>
        <p:nvGrpSpPr>
          <p:cNvPr name="Group 3" id="3"/>
          <p:cNvGrpSpPr/>
          <p:nvPr/>
        </p:nvGrpSpPr>
        <p:grpSpPr>
          <a:xfrm rot="-10800000">
            <a:off x="291594" y="342472"/>
            <a:ext cx="11279552" cy="1411586"/>
            <a:chOff x="0" y="0"/>
            <a:chExt cx="2870702" cy="359256"/>
          </a:xfrm>
        </p:grpSpPr>
        <p:sp>
          <p:nvSpPr>
            <p:cNvPr name="Freeform 4" id="4"/>
            <p:cNvSpPr/>
            <p:nvPr/>
          </p:nvSpPr>
          <p:spPr>
            <a:xfrm flipH="false" flipV="false" rot="0">
              <a:off x="0" y="-3810"/>
              <a:ext cx="2874512" cy="364336"/>
            </a:xfrm>
            <a:custGeom>
              <a:avLst/>
              <a:gdLst/>
              <a:ahLst/>
              <a:cxnLst/>
              <a:rect r="r" b="b" t="t" l="l"/>
              <a:pathLst>
                <a:path h="364336" w="2874512">
                  <a:moveTo>
                    <a:pt x="2861812" y="38100"/>
                  </a:moveTo>
                  <a:cubicBezTo>
                    <a:pt x="2860542" y="34290"/>
                    <a:pt x="2860542" y="30480"/>
                    <a:pt x="2860542" y="25400"/>
                  </a:cubicBezTo>
                  <a:cubicBezTo>
                    <a:pt x="2860542" y="11430"/>
                    <a:pt x="2856732" y="6350"/>
                    <a:pt x="2842762" y="5080"/>
                  </a:cubicBezTo>
                  <a:cubicBezTo>
                    <a:pt x="2804584" y="3810"/>
                    <a:pt x="2750535" y="0"/>
                    <a:pt x="2698738" y="5080"/>
                  </a:cubicBezTo>
                  <a:cubicBezTo>
                    <a:pt x="2601901" y="12700"/>
                    <a:pt x="2507315" y="13970"/>
                    <a:pt x="2410478" y="13970"/>
                  </a:cubicBezTo>
                  <a:cubicBezTo>
                    <a:pt x="2264096" y="13970"/>
                    <a:pt x="2119966" y="10160"/>
                    <a:pt x="1973583" y="8890"/>
                  </a:cubicBezTo>
                  <a:cubicBezTo>
                    <a:pt x="1901518" y="7620"/>
                    <a:pt x="1831705" y="7620"/>
                    <a:pt x="1759640" y="8890"/>
                  </a:cubicBezTo>
                  <a:cubicBezTo>
                    <a:pt x="1680819" y="8890"/>
                    <a:pt x="1604250" y="11430"/>
                    <a:pt x="1525428" y="12700"/>
                  </a:cubicBezTo>
                  <a:cubicBezTo>
                    <a:pt x="1466875" y="13970"/>
                    <a:pt x="1410575" y="12700"/>
                    <a:pt x="1352022" y="16510"/>
                  </a:cubicBezTo>
                  <a:cubicBezTo>
                    <a:pt x="1293469" y="20320"/>
                    <a:pt x="1038989" y="20320"/>
                    <a:pt x="980436" y="19050"/>
                  </a:cubicBezTo>
                  <a:cubicBezTo>
                    <a:pt x="944403" y="17780"/>
                    <a:pt x="827297" y="21590"/>
                    <a:pt x="791265" y="21590"/>
                  </a:cubicBezTo>
                  <a:cubicBezTo>
                    <a:pt x="743972" y="21590"/>
                    <a:pt x="694427" y="22860"/>
                    <a:pt x="647135" y="21590"/>
                  </a:cubicBezTo>
                  <a:cubicBezTo>
                    <a:pt x="590834" y="20320"/>
                    <a:pt x="534533" y="19050"/>
                    <a:pt x="478232" y="25400"/>
                  </a:cubicBezTo>
                  <a:cubicBezTo>
                    <a:pt x="421931" y="31750"/>
                    <a:pt x="365630" y="31750"/>
                    <a:pt x="309329" y="29210"/>
                  </a:cubicBezTo>
                  <a:cubicBezTo>
                    <a:pt x="250777" y="26670"/>
                    <a:pt x="194476" y="25400"/>
                    <a:pt x="135923" y="24130"/>
                  </a:cubicBezTo>
                  <a:cubicBezTo>
                    <a:pt x="99890" y="21590"/>
                    <a:pt x="61606" y="20320"/>
                    <a:pt x="39370" y="20320"/>
                  </a:cubicBezTo>
                  <a:cubicBezTo>
                    <a:pt x="26670" y="19050"/>
                    <a:pt x="13970" y="17780"/>
                    <a:pt x="0" y="16510"/>
                  </a:cubicBezTo>
                  <a:cubicBezTo>
                    <a:pt x="0" y="24130"/>
                    <a:pt x="0" y="29210"/>
                    <a:pt x="0" y="33020"/>
                  </a:cubicBezTo>
                  <a:cubicBezTo>
                    <a:pt x="7620" y="71966"/>
                    <a:pt x="3810" y="83968"/>
                    <a:pt x="2540" y="93412"/>
                  </a:cubicBezTo>
                  <a:cubicBezTo>
                    <a:pt x="1270" y="100102"/>
                    <a:pt x="2540" y="106595"/>
                    <a:pt x="2540" y="113284"/>
                  </a:cubicBezTo>
                  <a:cubicBezTo>
                    <a:pt x="3810" y="119384"/>
                    <a:pt x="5080" y="125483"/>
                    <a:pt x="6350" y="131582"/>
                  </a:cubicBezTo>
                  <a:cubicBezTo>
                    <a:pt x="7620" y="137485"/>
                    <a:pt x="6350" y="143388"/>
                    <a:pt x="7620" y="149290"/>
                  </a:cubicBezTo>
                  <a:cubicBezTo>
                    <a:pt x="8890" y="158341"/>
                    <a:pt x="10160" y="167391"/>
                    <a:pt x="11430" y="176442"/>
                  </a:cubicBezTo>
                  <a:cubicBezTo>
                    <a:pt x="11430" y="179787"/>
                    <a:pt x="11430" y="309250"/>
                    <a:pt x="11430" y="312595"/>
                  </a:cubicBezTo>
                  <a:cubicBezTo>
                    <a:pt x="11430" y="328776"/>
                    <a:pt x="15240" y="332586"/>
                    <a:pt x="31750" y="336396"/>
                  </a:cubicBezTo>
                  <a:cubicBezTo>
                    <a:pt x="43180" y="338936"/>
                    <a:pt x="54610" y="341476"/>
                    <a:pt x="70614" y="342746"/>
                  </a:cubicBezTo>
                  <a:cubicBezTo>
                    <a:pt x="162947" y="344016"/>
                    <a:pt x="255281" y="345286"/>
                    <a:pt x="347614" y="345286"/>
                  </a:cubicBezTo>
                  <a:cubicBezTo>
                    <a:pt x="367883" y="345286"/>
                    <a:pt x="388151" y="345286"/>
                    <a:pt x="408419" y="345286"/>
                  </a:cubicBezTo>
                  <a:cubicBezTo>
                    <a:pt x="473728" y="346556"/>
                    <a:pt x="536785" y="350366"/>
                    <a:pt x="602094" y="347826"/>
                  </a:cubicBezTo>
                  <a:cubicBezTo>
                    <a:pt x="671907" y="345286"/>
                    <a:pt x="743972" y="346556"/>
                    <a:pt x="813785" y="347826"/>
                  </a:cubicBezTo>
                  <a:cubicBezTo>
                    <a:pt x="897111" y="349096"/>
                    <a:pt x="1259688" y="349096"/>
                    <a:pt x="1343014" y="349096"/>
                  </a:cubicBezTo>
                  <a:cubicBezTo>
                    <a:pt x="1412827" y="350366"/>
                    <a:pt x="1482640" y="349096"/>
                    <a:pt x="1552453" y="350366"/>
                  </a:cubicBezTo>
                  <a:cubicBezTo>
                    <a:pt x="1604250" y="350366"/>
                    <a:pt x="1656046" y="352906"/>
                    <a:pt x="1707843" y="351636"/>
                  </a:cubicBezTo>
                  <a:cubicBezTo>
                    <a:pt x="1815941" y="351636"/>
                    <a:pt x="1924039" y="349096"/>
                    <a:pt x="2032136" y="350366"/>
                  </a:cubicBezTo>
                  <a:cubicBezTo>
                    <a:pt x="2196535" y="351636"/>
                    <a:pt x="2360933" y="355446"/>
                    <a:pt x="2525332" y="357986"/>
                  </a:cubicBezTo>
                  <a:cubicBezTo>
                    <a:pt x="2579381" y="359256"/>
                    <a:pt x="2633430" y="357986"/>
                    <a:pt x="2687478" y="356716"/>
                  </a:cubicBezTo>
                  <a:cubicBezTo>
                    <a:pt x="2734771" y="355446"/>
                    <a:pt x="2782064" y="355446"/>
                    <a:pt x="2826252" y="361796"/>
                  </a:cubicBezTo>
                  <a:cubicBezTo>
                    <a:pt x="2838952" y="364336"/>
                    <a:pt x="2847842" y="357986"/>
                    <a:pt x="2849112" y="344016"/>
                  </a:cubicBezTo>
                  <a:cubicBezTo>
                    <a:pt x="2850382" y="328776"/>
                    <a:pt x="2851652" y="313536"/>
                    <a:pt x="2851652" y="310431"/>
                  </a:cubicBezTo>
                  <a:cubicBezTo>
                    <a:pt x="2854192" y="303741"/>
                    <a:pt x="2856732" y="170933"/>
                    <a:pt x="2859272" y="164243"/>
                  </a:cubicBezTo>
                  <a:cubicBezTo>
                    <a:pt x="2860542" y="161686"/>
                    <a:pt x="2860542" y="159128"/>
                    <a:pt x="2860542" y="156767"/>
                  </a:cubicBezTo>
                  <a:cubicBezTo>
                    <a:pt x="2861812" y="150077"/>
                    <a:pt x="2863082" y="143388"/>
                    <a:pt x="2864352" y="136501"/>
                  </a:cubicBezTo>
                  <a:cubicBezTo>
                    <a:pt x="2865622" y="128631"/>
                    <a:pt x="2865622" y="120958"/>
                    <a:pt x="2865622" y="113088"/>
                  </a:cubicBezTo>
                  <a:cubicBezTo>
                    <a:pt x="2865622" y="110530"/>
                    <a:pt x="2866892" y="107972"/>
                    <a:pt x="2866892" y="105611"/>
                  </a:cubicBezTo>
                  <a:cubicBezTo>
                    <a:pt x="2866892" y="99118"/>
                    <a:pt x="2865622" y="92822"/>
                    <a:pt x="2866892" y="86329"/>
                  </a:cubicBezTo>
                  <a:cubicBezTo>
                    <a:pt x="2870702" y="79640"/>
                    <a:pt x="2874512" y="70195"/>
                    <a:pt x="2861812" y="38100"/>
                  </a:cubicBezTo>
                  <a:close/>
                </a:path>
              </a:pathLst>
            </a:custGeom>
            <a:solidFill>
              <a:srgbClr val="87A558"/>
            </a:solidFill>
          </p:spPr>
        </p:sp>
      </p:grpSp>
      <p:grpSp>
        <p:nvGrpSpPr>
          <p:cNvPr name="Group 5" id="5"/>
          <p:cNvGrpSpPr/>
          <p:nvPr/>
        </p:nvGrpSpPr>
        <p:grpSpPr>
          <a:xfrm rot="0">
            <a:off x="-193035" y="9258300"/>
            <a:ext cx="18674069" cy="1125438"/>
            <a:chOff x="0" y="0"/>
            <a:chExt cx="6316907" cy="380704"/>
          </a:xfrm>
        </p:grpSpPr>
        <p:sp>
          <p:nvSpPr>
            <p:cNvPr name="Freeform 6" id="6"/>
            <p:cNvSpPr/>
            <p:nvPr/>
          </p:nvSpPr>
          <p:spPr>
            <a:xfrm flipH="false" flipV="false" rot="0">
              <a:off x="0" y="0"/>
              <a:ext cx="6316907" cy="380704"/>
            </a:xfrm>
            <a:custGeom>
              <a:avLst/>
              <a:gdLst/>
              <a:ahLst/>
              <a:cxnLst/>
              <a:rect r="r" b="b" t="t" l="l"/>
              <a:pathLst>
                <a:path h="380704" w="6316907">
                  <a:moveTo>
                    <a:pt x="0" y="0"/>
                  </a:moveTo>
                  <a:lnTo>
                    <a:pt x="6316907" y="0"/>
                  </a:lnTo>
                  <a:lnTo>
                    <a:pt x="6316907" y="380704"/>
                  </a:lnTo>
                  <a:lnTo>
                    <a:pt x="0" y="380704"/>
                  </a:lnTo>
                  <a:close/>
                </a:path>
              </a:pathLst>
            </a:custGeom>
            <a:solidFill>
              <a:srgbClr val="F7B05E"/>
            </a:solidFill>
          </p:spPr>
        </p:sp>
      </p:grpSp>
      <p:sp>
        <p:nvSpPr>
          <p:cNvPr name="Freeform 7" id="7"/>
          <p:cNvSpPr/>
          <p:nvPr/>
        </p:nvSpPr>
        <p:spPr>
          <a:xfrm flipH="false" flipV="false" rot="0">
            <a:off x="721924" y="2739016"/>
            <a:ext cx="1261821" cy="1400079"/>
          </a:xfrm>
          <a:custGeom>
            <a:avLst/>
            <a:gdLst/>
            <a:ahLst/>
            <a:cxnLst/>
            <a:rect r="r" b="b" t="t" l="l"/>
            <a:pathLst>
              <a:path h="1400079" w="1261821">
                <a:moveTo>
                  <a:pt x="0" y="0"/>
                </a:moveTo>
                <a:lnTo>
                  <a:pt x="1261821" y="0"/>
                </a:lnTo>
                <a:lnTo>
                  <a:pt x="1261821" y="1400079"/>
                </a:lnTo>
                <a:lnTo>
                  <a:pt x="0" y="14000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0"/>
            <a:ext cx="18481035" cy="12464467"/>
          </a:xfrm>
          <a:custGeom>
            <a:avLst/>
            <a:gdLst/>
            <a:ahLst/>
            <a:cxnLst/>
            <a:rect r="r" b="b" t="t" l="l"/>
            <a:pathLst>
              <a:path h="12464467" w="18481035">
                <a:moveTo>
                  <a:pt x="0" y="0"/>
                </a:moveTo>
                <a:lnTo>
                  <a:pt x="18481035" y="0"/>
                </a:lnTo>
                <a:lnTo>
                  <a:pt x="18481035" y="12464467"/>
                </a:lnTo>
                <a:lnTo>
                  <a:pt x="0" y="12464467"/>
                </a:lnTo>
                <a:lnTo>
                  <a:pt x="0" y="0"/>
                </a:lnTo>
                <a:close/>
              </a:path>
            </a:pathLst>
          </a:custGeom>
          <a:blipFill>
            <a:blip r:embed="rId5">
              <a:alphaModFix amt="7999"/>
            </a:blip>
            <a:stretch>
              <a:fillRect l="0" t="-849" r="-132" b="-849"/>
            </a:stretch>
          </a:blipFill>
        </p:spPr>
      </p:sp>
      <p:sp>
        <p:nvSpPr>
          <p:cNvPr name="Freeform 9" id="9"/>
          <p:cNvSpPr/>
          <p:nvPr/>
        </p:nvSpPr>
        <p:spPr>
          <a:xfrm flipH="false" flipV="false" rot="0">
            <a:off x="1028700" y="1926607"/>
            <a:ext cx="14805577" cy="7159144"/>
          </a:xfrm>
          <a:custGeom>
            <a:avLst/>
            <a:gdLst/>
            <a:ahLst/>
            <a:cxnLst/>
            <a:rect r="r" b="b" t="t" l="l"/>
            <a:pathLst>
              <a:path h="7159144" w="14805577">
                <a:moveTo>
                  <a:pt x="0" y="0"/>
                </a:moveTo>
                <a:lnTo>
                  <a:pt x="14805577" y="0"/>
                </a:lnTo>
                <a:lnTo>
                  <a:pt x="14805577" y="7159144"/>
                </a:lnTo>
                <a:lnTo>
                  <a:pt x="0" y="7159144"/>
                </a:lnTo>
                <a:lnTo>
                  <a:pt x="0" y="0"/>
                </a:lnTo>
                <a:close/>
              </a:path>
            </a:pathLst>
          </a:custGeom>
          <a:blipFill>
            <a:blip r:embed="rId6"/>
            <a:stretch>
              <a:fillRect l="0" t="-642" r="0" b="-642"/>
            </a:stretch>
          </a:blipFill>
        </p:spPr>
      </p:sp>
      <p:sp>
        <p:nvSpPr>
          <p:cNvPr name="TextBox 10" id="10"/>
          <p:cNvSpPr txBox="true"/>
          <p:nvPr/>
        </p:nvSpPr>
        <p:spPr>
          <a:xfrm rot="0">
            <a:off x="643845" y="638422"/>
            <a:ext cx="10575051" cy="819684"/>
          </a:xfrm>
          <a:prstGeom prst="rect">
            <a:avLst/>
          </a:prstGeom>
        </p:spPr>
        <p:txBody>
          <a:bodyPr anchor="t" rtlCol="false" tIns="0" lIns="0" bIns="0" rIns="0">
            <a:spAutoFit/>
          </a:bodyPr>
          <a:lstStyle/>
          <a:p>
            <a:pPr algn="l">
              <a:lnSpc>
                <a:spcPts val="6496"/>
              </a:lnSpc>
            </a:pPr>
            <a:r>
              <a:rPr lang="en-US" sz="5413">
                <a:solidFill>
                  <a:srgbClr val="FFFFFF"/>
                </a:solidFill>
                <a:latin typeface="Canva Sans Bold"/>
              </a:rPr>
              <a:t>ComplementNB with TF-IDF</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41" t="-189753" r="-86192" b="-48261"/>
            </a:stretch>
          </a:blipFill>
        </p:spPr>
      </p:sp>
      <p:grpSp>
        <p:nvGrpSpPr>
          <p:cNvPr name="Group 3" id="3"/>
          <p:cNvGrpSpPr/>
          <p:nvPr/>
        </p:nvGrpSpPr>
        <p:grpSpPr>
          <a:xfrm rot="-10800000">
            <a:off x="291594" y="342472"/>
            <a:ext cx="11279552" cy="1411586"/>
            <a:chOff x="0" y="0"/>
            <a:chExt cx="2870702" cy="359256"/>
          </a:xfrm>
        </p:grpSpPr>
        <p:sp>
          <p:nvSpPr>
            <p:cNvPr name="Freeform 4" id="4"/>
            <p:cNvSpPr/>
            <p:nvPr/>
          </p:nvSpPr>
          <p:spPr>
            <a:xfrm flipH="false" flipV="false" rot="0">
              <a:off x="0" y="-3810"/>
              <a:ext cx="2874512" cy="364336"/>
            </a:xfrm>
            <a:custGeom>
              <a:avLst/>
              <a:gdLst/>
              <a:ahLst/>
              <a:cxnLst/>
              <a:rect r="r" b="b" t="t" l="l"/>
              <a:pathLst>
                <a:path h="364336" w="2874512">
                  <a:moveTo>
                    <a:pt x="2861812" y="38100"/>
                  </a:moveTo>
                  <a:cubicBezTo>
                    <a:pt x="2860542" y="34290"/>
                    <a:pt x="2860542" y="30480"/>
                    <a:pt x="2860542" y="25400"/>
                  </a:cubicBezTo>
                  <a:cubicBezTo>
                    <a:pt x="2860542" y="11430"/>
                    <a:pt x="2856732" y="6350"/>
                    <a:pt x="2842762" y="5080"/>
                  </a:cubicBezTo>
                  <a:cubicBezTo>
                    <a:pt x="2804584" y="3810"/>
                    <a:pt x="2750535" y="0"/>
                    <a:pt x="2698738" y="5080"/>
                  </a:cubicBezTo>
                  <a:cubicBezTo>
                    <a:pt x="2601901" y="12700"/>
                    <a:pt x="2507315" y="13970"/>
                    <a:pt x="2410478" y="13970"/>
                  </a:cubicBezTo>
                  <a:cubicBezTo>
                    <a:pt x="2264096" y="13970"/>
                    <a:pt x="2119966" y="10160"/>
                    <a:pt x="1973583" y="8890"/>
                  </a:cubicBezTo>
                  <a:cubicBezTo>
                    <a:pt x="1901518" y="7620"/>
                    <a:pt x="1831705" y="7620"/>
                    <a:pt x="1759640" y="8890"/>
                  </a:cubicBezTo>
                  <a:cubicBezTo>
                    <a:pt x="1680819" y="8890"/>
                    <a:pt x="1604250" y="11430"/>
                    <a:pt x="1525428" y="12700"/>
                  </a:cubicBezTo>
                  <a:cubicBezTo>
                    <a:pt x="1466875" y="13970"/>
                    <a:pt x="1410575" y="12700"/>
                    <a:pt x="1352022" y="16510"/>
                  </a:cubicBezTo>
                  <a:cubicBezTo>
                    <a:pt x="1293469" y="20320"/>
                    <a:pt x="1038989" y="20320"/>
                    <a:pt x="980436" y="19050"/>
                  </a:cubicBezTo>
                  <a:cubicBezTo>
                    <a:pt x="944403" y="17780"/>
                    <a:pt x="827297" y="21590"/>
                    <a:pt x="791265" y="21590"/>
                  </a:cubicBezTo>
                  <a:cubicBezTo>
                    <a:pt x="743972" y="21590"/>
                    <a:pt x="694427" y="22860"/>
                    <a:pt x="647135" y="21590"/>
                  </a:cubicBezTo>
                  <a:cubicBezTo>
                    <a:pt x="590834" y="20320"/>
                    <a:pt x="534533" y="19050"/>
                    <a:pt x="478232" y="25400"/>
                  </a:cubicBezTo>
                  <a:cubicBezTo>
                    <a:pt x="421931" y="31750"/>
                    <a:pt x="365630" y="31750"/>
                    <a:pt x="309329" y="29210"/>
                  </a:cubicBezTo>
                  <a:cubicBezTo>
                    <a:pt x="250777" y="26670"/>
                    <a:pt x="194476" y="25400"/>
                    <a:pt x="135923" y="24130"/>
                  </a:cubicBezTo>
                  <a:cubicBezTo>
                    <a:pt x="99890" y="21590"/>
                    <a:pt x="61606" y="20320"/>
                    <a:pt x="39370" y="20320"/>
                  </a:cubicBezTo>
                  <a:cubicBezTo>
                    <a:pt x="26670" y="19050"/>
                    <a:pt x="13970" y="17780"/>
                    <a:pt x="0" y="16510"/>
                  </a:cubicBezTo>
                  <a:cubicBezTo>
                    <a:pt x="0" y="24130"/>
                    <a:pt x="0" y="29210"/>
                    <a:pt x="0" y="33020"/>
                  </a:cubicBezTo>
                  <a:cubicBezTo>
                    <a:pt x="7620" y="71966"/>
                    <a:pt x="3810" y="83968"/>
                    <a:pt x="2540" y="93412"/>
                  </a:cubicBezTo>
                  <a:cubicBezTo>
                    <a:pt x="1270" y="100102"/>
                    <a:pt x="2540" y="106595"/>
                    <a:pt x="2540" y="113284"/>
                  </a:cubicBezTo>
                  <a:cubicBezTo>
                    <a:pt x="3810" y="119384"/>
                    <a:pt x="5080" y="125483"/>
                    <a:pt x="6350" y="131582"/>
                  </a:cubicBezTo>
                  <a:cubicBezTo>
                    <a:pt x="7620" y="137485"/>
                    <a:pt x="6350" y="143388"/>
                    <a:pt x="7620" y="149290"/>
                  </a:cubicBezTo>
                  <a:cubicBezTo>
                    <a:pt x="8890" y="158341"/>
                    <a:pt x="10160" y="167391"/>
                    <a:pt x="11430" y="176442"/>
                  </a:cubicBezTo>
                  <a:cubicBezTo>
                    <a:pt x="11430" y="179787"/>
                    <a:pt x="11430" y="309250"/>
                    <a:pt x="11430" y="312595"/>
                  </a:cubicBezTo>
                  <a:cubicBezTo>
                    <a:pt x="11430" y="328776"/>
                    <a:pt x="15240" y="332586"/>
                    <a:pt x="31750" y="336396"/>
                  </a:cubicBezTo>
                  <a:cubicBezTo>
                    <a:pt x="43180" y="338936"/>
                    <a:pt x="54610" y="341476"/>
                    <a:pt x="70614" y="342746"/>
                  </a:cubicBezTo>
                  <a:cubicBezTo>
                    <a:pt x="162947" y="344016"/>
                    <a:pt x="255281" y="345286"/>
                    <a:pt x="347614" y="345286"/>
                  </a:cubicBezTo>
                  <a:cubicBezTo>
                    <a:pt x="367883" y="345286"/>
                    <a:pt x="388151" y="345286"/>
                    <a:pt x="408419" y="345286"/>
                  </a:cubicBezTo>
                  <a:cubicBezTo>
                    <a:pt x="473728" y="346556"/>
                    <a:pt x="536785" y="350366"/>
                    <a:pt x="602094" y="347826"/>
                  </a:cubicBezTo>
                  <a:cubicBezTo>
                    <a:pt x="671907" y="345286"/>
                    <a:pt x="743972" y="346556"/>
                    <a:pt x="813785" y="347826"/>
                  </a:cubicBezTo>
                  <a:cubicBezTo>
                    <a:pt x="897111" y="349096"/>
                    <a:pt x="1259688" y="349096"/>
                    <a:pt x="1343014" y="349096"/>
                  </a:cubicBezTo>
                  <a:cubicBezTo>
                    <a:pt x="1412827" y="350366"/>
                    <a:pt x="1482640" y="349096"/>
                    <a:pt x="1552453" y="350366"/>
                  </a:cubicBezTo>
                  <a:cubicBezTo>
                    <a:pt x="1604250" y="350366"/>
                    <a:pt x="1656046" y="352906"/>
                    <a:pt x="1707843" y="351636"/>
                  </a:cubicBezTo>
                  <a:cubicBezTo>
                    <a:pt x="1815941" y="351636"/>
                    <a:pt x="1924039" y="349096"/>
                    <a:pt x="2032136" y="350366"/>
                  </a:cubicBezTo>
                  <a:cubicBezTo>
                    <a:pt x="2196535" y="351636"/>
                    <a:pt x="2360933" y="355446"/>
                    <a:pt x="2525332" y="357986"/>
                  </a:cubicBezTo>
                  <a:cubicBezTo>
                    <a:pt x="2579381" y="359256"/>
                    <a:pt x="2633430" y="357986"/>
                    <a:pt x="2687478" y="356716"/>
                  </a:cubicBezTo>
                  <a:cubicBezTo>
                    <a:pt x="2734771" y="355446"/>
                    <a:pt x="2782064" y="355446"/>
                    <a:pt x="2826252" y="361796"/>
                  </a:cubicBezTo>
                  <a:cubicBezTo>
                    <a:pt x="2838952" y="364336"/>
                    <a:pt x="2847842" y="357986"/>
                    <a:pt x="2849112" y="344016"/>
                  </a:cubicBezTo>
                  <a:cubicBezTo>
                    <a:pt x="2850382" y="328776"/>
                    <a:pt x="2851652" y="313536"/>
                    <a:pt x="2851652" y="310431"/>
                  </a:cubicBezTo>
                  <a:cubicBezTo>
                    <a:pt x="2854192" y="303741"/>
                    <a:pt x="2856732" y="170933"/>
                    <a:pt x="2859272" y="164243"/>
                  </a:cubicBezTo>
                  <a:cubicBezTo>
                    <a:pt x="2860542" y="161686"/>
                    <a:pt x="2860542" y="159128"/>
                    <a:pt x="2860542" y="156767"/>
                  </a:cubicBezTo>
                  <a:cubicBezTo>
                    <a:pt x="2861812" y="150077"/>
                    <a:pt x="2863082" y="143388"/>
                    <a:pt x="2864352" y="136501"/>
                  </a:cubicBezTo>
                  <a:cubicBezTo>
                    <a:pt x="2865622" y="128631"/>
                    <a:pt x="2865622" y="120958"/>
                    <a:pt x="2865622" y="113088"/>
                  </a:cubicBezTo>
                  <a:cubicBezTo>
                    <a:pt x="2865622" y="110530"/>
                    <a:pt x="2866892" y="107972"/>
                    <a:pt x="2866892" y="105611"/>
                  </a:cubicBezTo>
                  <a:cubicBezTo>
                    <a:pt x="2866892" y="99118"/>
                    <a:pt x="2865622" y="92822"/>
                    <a:pt x="2866892" y="86329"/>
                  </a:cubicBezTo>
                  <a:cubicBezTo>
                    <a:pt x="2870702" y="79640"/>
                    <a:pt x="2874512" y="70195"/>
                    <a:pt x="2861812" y="38100"/>
                  </a:cubicBezTo>
                  <a:close/>
                </a:path>
              </a:pathLst>
            </a:custGeom>
            <a:solidFill>
              <a:srgbClr val="87A558"/>
            </a:solidFill>
          </p:spPr>
        </p:sp>
      </p:grpSp>
      <p:grpSp>
        <p:nvGrpSpPr>
          <p:cNvPr name="Group 5" id="5"/>
          <p:cNvGrpSpPr/>
          <p:nvPr/>
        </p:nvGrpSpPr>
        <p:grpSpPr>
          <a:xfrm rot="0">
            <a:off x="-193035" y="9258300"/>
            <a:ext cx="18674069" cy="1125438"/>
            <a:chOff x="0" y="0"/>
            <a:chExt cx="6316907" cy="380704"/>
          </a:xfrm>
        </p:grpSpPr>
        <p:sp>
          <p:nvSpPr>
            <p:cNvPr name="Freeform 6" id="6"/>
            <p:cNvSpPr/>
            <p:nvPr/>
          </p:nvSpPr>
          <p:spPr>
            <a:xfrm flipH="false" flipV="false" rot="0">
              <a:off x="0" y="0"/>
              <a:ext cx="6316907" cy="380704"/>
            </a:xfrm>
            <a:custGeom>
              <a:avLst/>
              <a:gdLst/>
              <a:ahLst/>
              <a:cxnLst/>
              <a:rect r="r" b="b" t="t" l="l"/>
              <a:pathLst>
                <a:path h="380704" w="6316907">
                  <a:moveTo>
                    <a:pt x="0" y="0"/>
                  </a:moveTo>
                  <a:lnTo>
                    <a:pt x="6316907" y="0"/>
                  </a:lnTo>
                  <a:lnTo>
                    <a:pt x="6316907" y="380704"/>
                  </a:lnTo>
                  <a:lnTo>
                    <a:pt x="0" y="380704"/>
                  </a:lnTo>
                  <a:close/>
                </a:path>
              </a:pathLst>
            </a:custGeom>
            <a:solidFill>
              <a:srgbClr val="F7B05E"/>
            </a:solidFill>
          </p:spPr>
        </p:sp>
      </p:grpSp>
      <p:sp>
        <p:nvSpPr>
          <p:cNvPr name="Freeform 7" id="7"/>
          <p:cNvSpPr/>
          <p:nvPr/>
        </p:nvSpPr>
        <p:spPr>
          <a:xfrm flipH="false" flipV="false" rot="0">
            <a:off x="721924" y="2739016"/>
            <a:ext cx="1261821" cy="1400079"/>
          </a:xfrm>
          <a:custGeom>
            <a:avLst/>
            <a:gdLst/>
            <a:ahLst/>
            <a:cxnLst/>
            <a:rect r="r" b="b" t="t" l="l"/>
            <a:pathLst>
              <a:path h="1400079" w="1261821">
                <a:moveTo>
                  <a:pt x="0" y="0"/>
                </a:moveTo>
                <a:lnTo>
                  <a:pt x="1261821" y="0"/>
                </a:lnTo>
                <a:lnTo>
                  <a:pt x="1261821" y="1400079"/>
                </a:lnTo>
                <a:lnTo>
                  <a:pt x="0" y="14000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0"/>
            <a:ext cx="18481035" cy="12464467"/>
          </a:xfrm>
          <a:custGeom>
            <a:avLst/>
            <a:gdLst/>
            <a:ahLst/>
            <a:cxnLst/>
            <a:rect r="r" b="b" t="t" l="l"/>
            <a:pathLst>
              <a:path h="12464467" w="18481035">
                <a:moveTo>
                  <a:pt x="0" y="0"/>
                </a:moveTo>
                <a:lnTo>
                  <a:pt x="18481035" y="0"/>
                </a:lnTo>
                <a:lnTo>
                  <a:pt x="18481035" y="12464467"/>
                </a:lnTo>
                <a:lnTo>
                  <a:pt x="0" y="12464467"/>
                </a:lnTo>
                <a:lnTo>
                  <a:pt x="0" y="0"/>
                </a:lnTo>
                <a:close/>
              </a:path>
            </a:pathLst>
          </a:custGeom>
          <a:blipFill>
            <a:blip r:embed="rId5">
              <a:alphaModFix amt="7999"/>
            </a:blip>
            <a:stretch>
              <a:fillRect l="0" t="-849" r="-132" b="-849"/>
            </a:stretch>
          </a:blipFill>
        </p:spPr>
      </p:sp>
      <p:sp>
        <p:nvSpPr>
          <p:cNvPr name="TextBox 9" id="9"/>
          <p:cNvSpPr txBox="true"/>
          <p:nvPr/>
        </p:nvSpPr>
        <p:spPr>
          <a:xfrm rot="0">
            <a:off x="643845" y="638422"/>
            <a:ext cx="11357791" cy="819684"/>
          </a:xfrm>
          <a:prstGeom prst="rect">
            <a:avLst/>
          </a:prstGeom>
        </p:spPr>
        <p:txBody>
          <a:bodyPr anchor="t" rtlCol="false" tIns="0" lIns="0" bIns="0" rIns="0">
            <a:spAutoFit/>
          </a:bodyPr>
          <a:lstStyle/>
          <a:p>
            <a:pPr algn="l">
              <a:lnSpc>
                <a:spcPts val="6496"/>
              </a:lnSpc>
            </a:pPr>
            <a:r>
              <a:rPr lang="en-US" sz="5413">
                <a:solidFill>
                  <a:srgbClr val="FFFFFF"/>
                </a:solidFill>
                <a:latin typeface="Canva Sans Bold"/>
              </a:rPr>
              <a:t>Long Short Term Memory (LSTM) </a:t>
            </a:r>
          </a:p>
        </p:txBody>
      </p:sp>
      <p:sp>
        <p:nvSpPr>
          <p:cNvPr name="Freeform 10" id="10"/>
          <p:cNvSpPr/>
          <p:nvPr/>
        </p:nvSpPr>
        <p:spPr>
          <a:xfrm flipH="false" flipV="false" rot="0">
            <a:off x="1028700" y="2062181"/>
            <a:ext cx="15416566" cy="6897297"/>
          </a:xfrm>
          <a:custGeom>
            <a:avLst/>
            <a:gdLst/>
            <a:ahLst/>
            <a:cxnLst/>
            <a:rect r="r" b="b" t="t" l="l"/>
            <a:pathLst>
              <a:path h="6897297" w="15416566">
                <a:moveTo>
                  <a:pt x="0" y="0"/>
                </a:moveTo>
                <a:lnTo>
                  <a:pt x="15416566" y="0"/>
                </a:lnTo>
                <a:lnTo>
                  <a:pt x="15416566" y="6897296"/>
                </a:lnTo>
                <a:lnTo>
                  <a:pt x="0" y="6897296"/>
                </a:lnTo>
                <a:lnTo>
                  <a:pt x="0" y="0"/>
                </a:lnTo>
                <a:close/>
              </a:path>
            </a:pathLst>
          </a:custGeom>
          <a:blipFill>
            <a:blip r:embed="rId6"/>
            <a:stretch>
              <a:fillRect l="-441" t="0" r="-441" b="-1251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DAGGVHtl6_E</dc:identifier>
  <dcterms:modified xsi:type="dcterms:W3CDTF">2011-08-01T06:04:30Z</dcterms:modified>
  <cp:revision>1</cp:revision>
  <dc:title>Brown Cute Playful Learning alphabet Presentation </dc:title>
</cp:coreProperties>
</file>